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16" r:id="rId1"/>
  </p:sldMasterIdLst>
  <p:notesMasterIdLst>
    <p:notesMasterId r:id="rId204"/>
  </p:notesMasterIdLst>
  <p:sldIdLst>
    <p:sldId id="256" r:id="rId2"/>
    <p:sldId id="499" r:id="rId3"/>
    <p:sldId id="257" r:id="rId4"/>
    <p:sldId id="258" r:id="rId5"/>
    <p:sldId id="498" r:id="rId6"/>
    <p:sldId id="259" r:id="rId7"/>
    <p:sldId id="261" r:id="rId8"/>
    <p:sldId id="260" r:id="rId9"/>
    <p:sldId id="262" r:id="rId10"/>
    <p:sldId id="264" r:id="rId11"/>
    <p:sldId id="265" r:id="rId12"/>
    <p:sldId id="266" r:id="rId13"/>
    <p:sldId id="267" r:id="rId14"/>
    <p:sldId id="268" r:id="rId15"/>
    <p:sldId id="269" r:id="rId16"/>
    <p:sldId id="270" r:id="rId17"/>
    <p:sldId id="271" r:id="rId18"/>
    <p:sldId id="272" r:id="rId19"/>
    <p:sldId id="273" r:id="rId20"/>
    <p:sldId id="274" r:id="rId21"/>
    <p:sldId id="277" r:id="rId22"/>
    <p:sldId id="278" r:id="rId23"/>
    <p:sldId id="279" r:id="rId24"/>
    <p:sldId id="479" r:id="rId25"/>
    <p:sldId id="480" r:id="rId26"/>
    <p:sldId id="280" r:id="rId27"/>
    <p:sldId id="281" r:id="rId28"/>
    <p:sldId id="282" r:id="rId29"/>
    <p:sldId id="284" r:id="rId30"/>
    <p:sldId id="285" r:id="rId31"/>
    <p:sldId id="286" r:id="rId32"/>
    <p:sldId id="287" r:id="rId33"/>
    <p:sldId id="288" r:id="rId34"/>
    <p:sldId id="289" r:id="rId35"/>
    <p:sldId id="292" r:id="rId36"/>
    <p:sldId id="293" r:id="rId37"/>
    <p:sldId id="294" r:id="rId38"/>
    <p:sldId id="481" r:id="rId39"/>
    <p:sldId id="400" r:id="rId40"/>
    <p:sldId id="401"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402" r:id="rId56"/>
    <p:sldId id="482" r:id="rId57"/>
    <p:sldId id="483" r:id="rId58"/>
    <p:sldId id="484" r:id="rId59"/>
    <p:sldId id="485" r:id="rId60"/>
    <p:sldId id="309" r:id="rId61"/>
    <p:sldId id="310" r:id="rId62"/>
    <p:sldId id="311" r:id="rId63"/>
    <p:sldId id="318" r:id="rId64"/>
    <p:sldId id="319" r:id="rId65"/>
    <p:sldId id="320" r:id="rId66"/>
    <p:sldId id="322" r:id="rId67"/>
    <p:sldId id="323" r:id="rId68"/>
    <p:sldId id="326" r:id="rId69"/>
    <p:sldId id="327" r:id="rId70"/>
    <p:sldId id="328" r:id="rId71"/>
    <p:sldId id="329" r:id="rId72"/>
    <p:sldId id="330" r:id="rId73"/>
    <p:sldId id="331" r:id="rId74"/>
    <p:sldId id="332" r:id="rId75"/>
    <p:sldId id="334" r:id="rId76"/>
    <p:sldId id="333" r:id="rId77"/>
    <p:sldId id="335" r:id="rId78"/>
    <p:sldId id="336" r:id="rId79"/>
    <p:sldId id="337" r:id="rId80"/>
    <p:sldId id="338" r:id="rId81"/>
    <p:sldId id="339" r:id="rId82"/>
    <p:sldId id="340" r:id="rId83"/>
    <p:sldId id="489" r:id="rId84"/>
    <p:sldId id="341" r:id="rId85"/>
    <p:sldId id="342" r:id="rId86"/>
    <p:sldId id="343" r:id="rId87"/>
    <p:sldId id="344" r:id="rId88"/>
    <p:sldId id="345" r:id="rId89"/>
    <p:sldId id="346" r:id="rId90"/>
    <p:sldId id="347" r:id="rId91"/>
    <p:sldId id="348" r:id="rId92"/>
    <p:sldId id="349" r:id="rId93"/>
    <p:sldId id="350" r:id="rId94"/>
    <p:sldId id="351" r:id="rId95"/>
    <p:sldId id="352" r:id="rId96"/>
    <p:sldId id="353" r:id="rId97"/>
    <p:sldId id="354" r:id="rId98"/>
    <p:sldId id="355" r:id="rId99"/>
    <p:sldId id="356" r:id="rId100"/>
    <p:sldId id="357" r:id="rId101"/>
    <p:sldId id="358" r:id="rId102"/>
    <p:sldId id="359" r:id="rId103"/>
    <p:sldId id="360" r:id="rId104"/>
    <p:sldId id="361" r:id="rId105"/>
    <p:sldId id="362" r:id="rId106"/>
    <p:sldId id="363" r:id="rId107"/>
    <p:sldId id="364" r:id="rId108"/>
    <p:sldId id="486" r:id="rId109"/>
    <p:sldId id="487" r:id="rId110"/>
    <p:sldId id="365" r:id="rId111"/>
    <p:sldId id="366" r:id="rId112"/>
    <p:sldId id="367" r:id="rId113"/>
    <p:sldId id="368" r:id="rId114"/>
    <p:sldId id="369" r:id="rId115"/>
    <p:sldId id="370" r:id="rId116"/>
    <p:sldId id="371" r:id="rId117"/>
    <p:sldId id="372" r:id="rId118"/>
    <p:sldId id="373" r:id="rId119"/>
    <p:sldId id="374" r:id="rId120"/>
    <p:sldId id="375" r:id="rId121"/>
    <p:sldId id="376" r:id="rId122"/>
    <p:sldId id="377" r:id="rId123"/>
    <p:sldId id="378" r:id="rId124"/>
    <p:sldId id="379" r:id="rId125"/>
    <p:sldId id="380" r:id="rId126"/>
    <p:sldId id="381" r:id="rId127"/>
    <p:sldId id="382" r:id="rId128"/>
    <p:sldId id="383" r:id="rId129"/>
    <p:sldId id="384" r:id="rId130"/>
    <p:sldId id="387" r:id="rId131"/>
    <p:sldId id="394" r:id="rId132"/>
    <p:sldId id="395" r:id="rId133"/>
    <p:sldId id="396" r:id="rId134"/>
    <p:sldId id="398" r:id="rId135"/>
    <p:sldId id="399" r:id="rId136"/>
    <p:sldId id="403" r:id="rId137"/>
    <p:sldId id="404" r:id="rId138"/>
    <p:sldId id="406" r:id="rId139"/>
    <p:sldId id="405" r:id="rId140"/>
    <p:sldId id="407" r:id="rId141"/>
    <p:sldId id="408" r:id="rId142"/>
    <p:sldId id="493" r:id="rId143"/>
    <p:sldId id="494" r:id="rId144"/>
    <p:sldId id="409" r:id="rId145"/>
    <p:sldId id="410" r:id="rId146"/>
    <p:sldId id="491" r:id="rId147"/>
    <p:sldId id="496" r:id="rId148"/>
    <p:sldId id="411" r:id="rId149"/>
    <p:sldId id="413" r:id="rId150"/>
    <p:sldId id="492" r:id="rId151"/>
    <p:sldId id="414" r:id="rId152"/>
    <p:sldId id="415" r:id="rId153"/>
    <p:sldId id="416" r:id="rId154"/>
    <p:sldId id="488" r:id="rId155"/>
    <p:sldId id="417" r:id="rId156"/>
    <p:sldId id="418" r:id="rId157"/>
    <p:sldId id="419" r:id="rId158"/>
    <p:sldId id="425" r:id="rId159"/>
    <p:sldId id="490" r:id="rId160"/>
    <p:sldId id="426" r:id="rId161"/>
    <p:sldId id="427" r:id="rId162"/>
    <p:sldId id="428" r:id="rId163"/>
    <p:sldId id="429" r:id="rId164"/>
    <p:sldId id="430" r:id="rId165"/>
    <p:sldId id="431" r:id="rId166"/>
    <p:sldId id="432" r:id="rId167"/>
    <p:sldId id="433" r:id="rId168"/>
    <p:sldId id="434" r:id="rId169"/>
    <p:sldId id="435" r:id="rId170"/>
    <p:sldId id="436" r:id="rId171"/>
    <p:sldId id="437" r:id="rId172"/>
    <p:sldId id="438" r:id="rId173"/>
    <p:sldId id="439" r:id="rId174"/>
    <p:sldId id="440" r:id="rId175"/>
    <p:sldId id="441" r:id="rId176"/>
    <p:sldId id="442" r:id="rId177"/>
    <p:sldId id="443" r:id="rId178"/>
    <p:sldId id="444" r:id="rId179"/>
    <p:sldId id="445" r:id="rId180"/>
    <p:sldId id="446" r:id="rId181"/>
    <p:sldId id="457" r:id="rId182"/>
    <p:sldId id="458" r:id="rId183"/>
    <p:sldId id="459" r:id="rId184"/>
    <p:sldId id="475" r:id="rId185"/>
    <p:sldId id="472" r:id="rId186"/>
    <p:sldId id="473" r:id="rId187"/>
    <p:sldId id="474" r:id="rId188"/>
    <p:sldId id="461" r:id="rId189"/>
    <p:sldId id="462" r:id="rId190"/>
    <p:sldId id="463" r:id="rId191"/>
    <p:sldId id="464" r:id="rId192"/>
    <p:sldId id="465" r:id="rId193"/>
    <p:sldId id="466" r:id="rId194"/>
    <p:sldId id="467" r:id="rId195"/>
    <p:sldId id="468" r:id="rId196"/>
    <p:sldId id="469" r:id="rId197"/>
    <p:sldId id="470" r:id="rId198"/>
    <p:sldId id="471" r:id="rId199"/>
    <p:sldId id="476" r:id="rId200"/>
    <p:sldId id="478" r:id="rId201"/>
    <p:sldId id="495" r:id="rId202"/>
    <p:sldId id="477" r:id="rId20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840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14" autoAdjust="0"/>
    <p:restoredTop sz="94660"/>
  </p:normalViewPr>
  <p:slideViewPr>
    <p:cSldViewPr>
      <p:cViewPr varScale="1">
        <p:scale>
          <a:sx n="69" d="100"/>
          <a:sy n="69" d="100"/>
        </p:scale>
        <p:origin x="-1434" y="-9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viewProps" Target="viewProps.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204"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F19C0F6-842C-4A20-856C-31380B0A9EE7}" type="datetimeFigureOut">
              <a:rPr lang="en-US" smtClean="0"/>
              <a:t>8/30/2024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C5813FC-6E75-4B66-8A2E-E78ADF6FDDEA}" type="slidenum">
              <a:rPr lang="en-US" smtClean="0"/>
              <a:t>‹#›</a:t>
            </a:fld>
            <a:endParaRPr lang="en-US" dirty="0"/>
          </a:p>
        </p:txBody>
      </p:sp>
    </p:spTree>
    <p:extLst>
      <p:ext uri="{BB962C8B-B14F-4D97-AF65-F5344CB8AC3E}">
        <p14:creationId xmlns:p14="http://schemas.microsoft.com/office/powerpoint/2010/main" val="39167094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5813FC-6E75-4B66-8A2E-E78ADF6FDDEA}" type="slidenum">
              <a:rPr lang="en-US" smtClean="0"/>
              <a:t>3</a:t>
            </a:fld>
            <a:endParaRPr lang="en-US" dirty="0"/>
          </a:p>
        </p:txBody>
      </p:sp>
    </p:spTree>
    <p:extLst>
      <p:ext uri="{BB962C8B-B14F-4D97-AF65-F5344CB8AC3E}">
        <p14:creationId xmlns:p14="http://schemas.microsoft.com/office/powerpoint/2010/main" val="10194608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5813FC-6E75-4B66-8A2E-E78ADF6FDDEA}" type="slidenum">
              <a:rPr lang="en-US" smtClean="0"/>
              <a:t>187</a:t>
            </a:fld>
            <a:endParaRPr lang="en-US" dirty="0"/>
          </a:p>
        </p:txBody>
      </p:sp>
    </p:spTree>
    <p:extLst>
      <p:ext uri="{BB962C8B-B14F-4D97-AF65-F5344CB8AC3E}">
        <p14:creationId xmlns:p14="http://schemas.microsoft.com/office/powerpoint/2010/main" val="12753633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420194DE-A8E8-4B07-8F51-B6D7298374C4}" type="slidenum">
              <a:rPr lang="en-US" smtClean="0"/>
              <a:pPr/>
              <a:t>10</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5813FC-6E75-4B66-8A2E-E78ADF6FDDEA}" type="slidenum">
              <a:rPr lang="en-US" smtClean="0"/>
              <a:t>27</a:t>
            </a:fld>
            <a:endParaRPr lang="en-US" dirty="0"/>
          </a:p>
        </p:txBody>
      </p:sp>
    </p:spTree>
    <p:extLst>
      <p:ext uri="{BB962C8B-B14F-4D97-AF65-F5344CB8AC3E}">
        <p14:creationId xmlns:p14="http://schemas.microsoft.com/office/powerpoint/2010/main" val="10032917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E00042-B935-46AB-92DF-6A7FC12A0DF3}" type="slidenum">
              <a:rPr lang="en-US" smtClean="0"/>
              <a:pPr/>
              <a:t>51</a:t>
            </a:fld>
            <a:endParaRPr lang="en-US" dirty="0"/>
          </a:p>
        </p:txBody>
      </p:sp>
    </p:spTree>
    <p:extLst>
      <p:ext uri="{BB962C8B-B14F-4D97-AF65-F5344CB8AC3E}">
        <p14:creationId xmlns:p14="http://schemas.microsoft.com/office/powerpoint/2010/main" val="3920009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E00042-B935-46AB-92DF-6A7FC12A0DF3}" type="slidenum">
              <a:rPr lang="en-US" smtClean="0"/>
              <a:pPr/>
              <a:t>94</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C5813FC-6E75-4B66-8A2E-E78ADF6FDDEA}" type="slidenum">
              <a:rPr lang="en-US" smtClean="0"/>
              <a:t>103</a:t>
            </a:fld>
            <a:endParaRPr lang="en-US" dirty="0"/>
          </a:p>
        </p:txBody>
      </p:sp>
    </p:spTree>
    <p:extLst>
      <p:ext uri="{BB962C8B-B14F-4D97-AF65-F5344CB8AC3E}">
        <p14:creationId xmlns:p14="http://schemas.microsoft.com/office/powerpoint/2010/main" val="23793068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E00042-B935-46AB-92DF-6A7FC12A0DF3}" type="slidenum">
              <a:rPr lang="en-US" smtClean="0"/>
              <a:pPr/>
              <a:t>108</a:t>
            </a:fld>
            <a:endParaRPr lang="en-US" dirty="0"/>
          </a:p>
        </p:txBody>
      </p:sp>
    </p:spTree>
    <p:extLst>
      <p:ext uri="{BB962C8B-B14F-4D97-AF65-F5344CB8AC3E}">
        <p14:creationId xmlns:p14="http://schemas.microsoft.com/office/powerpoint/2010/main" val="35549413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5E00042-B935-46AB-92DF-6A7FC12A0DF3}" type="slidenum">
              <a:rPr lang="en-US" smtClean="0"/>
              <a:pPr/>
              <a:t>179</a:t>
            </a:fld>
            <a:endParaRPr lang="en-US" dirty="0"/>
          </a:p>
        </p:txBody>
      </p:sp>
    </p:spTree>
    <p:extLst>
      <p:ext uri="{BB962C8B-B14F-4D97-AF65-F5344CB8AC3E}">
        <p14:creationId xmlns:p14="http://schemas.microsoft.com/office/powerpoint/2010/main" val="40858880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95E00042-B935-46AB-92DF-6A7FC12A0DF3}" type="slidenum">
              <a:rPr lang="en-US" smtClean="0"/>
              <a:pPr/>
              <a:t>182</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overOverlay.png"/>
          <p:cNvPicPr>
            <a:picLocks noChangeAspect="1"/>
          </p:cNvPicPr>
          <p:nvPr/>
        </p:nvPicPr>
        <p:blipFill>
          <a:blip r:embed="rId2" cstate="print"/>
          <a:stretch>
            <a:fillRect/>
          </a:stretch>
        </p:blipFill>
        <p:spPr>
          <a:xfrm>
            <a:off x="0" y="0"/>
            <a:ext cx="9144000" cy="6858000"/>
          </a:xfrm>
          <a:prstGeom prst="rect">
            <a:avLst/>
          </a:prstGeom>
        </p:spPr>
      </p:pic>
      <p:sp>
        <p:nvSpPr>
          <p:cNvPr id="4" name="Date Placeholder 3"/>
          <p:cNvSpPr>
            <a:spLocks noGrp="1"/>
          </p:cNvSpPr>
          <p:nvPr>
            <p:ph type="dt" sz="half" idx="10"/>
          </p:nvPr>
        </p:nvSpPr>
        <p:spPr/>
        <p:txBody>
          <a:bodyPr/>
          <a:lstStyle>
            <a:lvl1pPr>
              <a:defRPr>
                <a:solidFill>
                  <a:schemeClr val="tx2"/>
                </a:solidFill>
              </a:defRPr>
            </a:lvl1pPr>
          </a:lstStyle>
          <a:p>
            <a:fld id="{1D8BD707-D9CF-40AE-B4C6-C98DA3205C09}" type="datetimeFigureOut">
              <a:rPr lang="en-US" smtClean="0"/>
              <a:pPr/>
              <a:t>8/30/2024</a:t>
            </a:fld>
            <a:endParaRPr lang="en-US" dirty="0"/>
          </a:p>
        </p:txBody>
      </p:sp>
      <p:sp>
        <p:nvSpPr>
          <p:cNvPr id="5" name="Footer Placeholder 4"/>
          <p:cNvSpPr>
            <a:spLocks noGrp="1"/>
          </p:cNvSpPr>
          <p:nvPr>
            <p:ph type="ftr" sz="quarter" idx="11"/>
          </p:nvPr>
        </p:nvSpPr>
        <p:spPr/>
        <p:txBody>
          <a:bodyPr/>
          <a:lstStyle>
            <a:lvl1pPr>
              <a:defRPr>
                <a:solidFill>
                  <a:schemeClr val="tx2"/>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tx2"/>
                </a:solidFill>
              </a:defRPr>
            </a:lvl1pPr>
          </a:lstStyle>
          <a:p>
            <a:fld id="{B6F15528-21DE-4FAA-801E-634DDDAF4B2B}" type="slidenum">
              <a:rPr lang="en-US" smtClean="0"/>
              <a:pPr/>
              <a:t>‹#›</a:t>
            </a:fld>
            <a:endParaRPr lang="en-US" dirty="0"/>
          </a:p>
        </p:txBody>
      </p:sp>
      <p:grpSp>
        <p:nvGrpSpPr>
          <p:cNvPr id="8" name="Group 7"/>
          <p:cNvGrpSpPr/>
          <p:nvPr/>
        </p:nvGrpSpPr>
        <p:grpSpPr>
          <a:xfrm>
            <a:off x="1194101" y="2887530"/>
            <a:ext cx="6779110" cy="923330"/>
            <a:chOff x="1172584" y="1381459"/>
            <a:chExt cx="6779110" cy="923330"/>
          </a:xfrm>
          <a:effectLst>
            <a:outerShdw blurRad="38100" dist="12700" dir="16200000" rotWithShape="0">
              <a:prstClr val="black">
                <a:alpha val="30000"/>
              </a:prstClr>
            </a:outerShdw>
          </a:effectLst>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rPr>
                <a:t></a:t>
              </a:r>
              <a:endParaRPr lang="en-US" sz="5400" dirty="0">
                <a:ln w="3175">
                  <a:solidFill>
                    <a:schemeClr val="tx2">
                      <a:alpha val="60000"/>
                    </a:schemeClr>
                  </a:solidFill>
                </a:ln>
                <a:solidFill>
                  <a:schemeClr val="tx2">
                    <a:lumMod val="90000"/>
                  </a:schemeClr>
                </a:solidFill>
                <a:effectLst>
                  <a:outerShdw blurRad="34925" dist="12700" dir="14400000" algn="ctr" rotWithShape="0">
                    <a:srgbClr val="000000">
                      <a:alpha val="21000"/>
                    </a:srgbClr>
                  </a:outerShdw>
                </a:effectLst>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2930"/>
              <a:ext cx="3119718" cy="1588"/>
            </a:xfrm>
            <a:prstGeom prst="line">
              <a:avLst/>
            </a:prstGeom>
            <a:ln>
              <a:solidFill>
                <a:schemeClr val="tx2">
                  <a:lumMod val="9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183341" y="1387737"/>
            <a:ext cx="6777318" cy="1731982"/>
          </a:xfrm>
        </p:spPr>
        <p:txBody>
          <a:bodyPr anchor="b"/>
          <a:lstStyle>
            <a:lvl1pPr>
              <a:defRPr>
                <a:ln w="3175">
                  <a:solidFill>
                    <a:schemeClr val="tx1">
                      <a:alpha val="65000"/>
                    </a:schemeClr>
                  </a:solidFill>
                </a:ln>
                <a:solidFill>
                  <a:schemeClr val="tx1"/>
                </a:solidFill>
                <a:effectLst>
                  <a:outerShdw blurRad="25400" dist="12700" dir="14220000" rotWithShape="0">
                    <a:prstClr val="black">
                      <a:alpha val="50000"/>
                    </a:prstClr>
                  </a:outerShdw>
                </a:effectLst>
              </a:defRPr>
            </a:lvl1pPr>
          </a:lstStyle>
          <a:p>
            <a:r>
              <a:rPr lang="en-US" smtClean="0"/>
              <a:t>Click to edit Master title style</a:t>
            </a:r>
            <a:endParaRPr lang="en-US" dirty="0"/>
          </a:p>
        </p:txBody>
      </p:sp>
      <p:sp>
        <p:nvSpPr>
          <p:cNvPr id="3" name="Subtitle 2"/>
          <p:cNvSpPr>
            <a:spLocks noGrp="1"/>
          </p:cNvSpPr>
          <p:nvPr>
            <p:ph type="subTitle" idx="1"/>
          </p:nvPr>
        </p:nvSpPr>
        <p:spPr>
          <a:xfrm>
            <a:off x="1371600" y="3767862"/>
            <a:ext cx="6400800" cy="1752600"/>
          </a:xfrm>
        </p:spPr>
        <p:txBody>
          <a:bodyPr/>
          <a:lstStyle>
            <a:lvl1pPr marL="0" indent="0" algn="ctr">
              <a:buNone/>
              <a:defRPr>
                <a:solidFill>
                  <a:schemeClr val="tx1"/>
                </a:solidFill>
                <a:effectLst>
                  <a:outerShdw blurRad="34925" dist="12700" dir="14400000" rotWithShape="0">
                    <a:prstClr val="black">
                      <a:alpha val="21000"/>
                    </a:prstClr>
                  </a:outerShdw>
                </a:effectLs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grpSp>
        <p:nvGrpSpPr>
          <p:cNvPr id="11" name="Group 10"/>
          <p:cNvGrpSpPr/>
          <p:nvPr/>
        </p:nvGrpSpPr>
        <p:grpSpPr>
          <a:xfrm>
            <a:off x="1172584" y="1392217"/>
            <a:ext cx="6779110" cy="923330"/>
            <a:chOff x="1172584" y="1381459"/>
            <a:chExt cx="6779110" cy="923330"/>
          </a:xfrm>
        </p:grpSpPr>
        <p:sp>
          <p:nvSpPr>
            <p:cNvPr id="15" name="TextBox 14"/>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6" name="Straight Connector 15"/>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66560" y="559398"/>
            <a:ext cx="1678193" cy="556676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88488" y="849854"/>
            <a:ext cx="5507917" cy="502382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grpSp>
        <p:nvGrpSpPr>
          <p:cNvPr id="11" name="Group 10"/>
          <p:cNvGrpSpPr/>
          <p:nvPr/>
        </p:nvGrpSpPr>
        <p:grpSpPr>
          <a:xfrm rot="5400000">
            <a:off x="3909050" y="2880823"/>
            <a:ext cx="5480154" cy="923330"/>
            <a:chOff x="1815339" y="1381459"/>
            <a:chExt cx="5480154" cy="923330"/>
          </a:xfrm>
        </p:grpSpPr>
        <p:sp>
          <p:nvSpPr>
            <p:cNvPr id="12" name="TextBox 11"/>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3" name="Straight Connector 12"/>
            <p:cNvCxnSpPr/>
            <p:nvPr/>
          </p:nvCxnSpPr>
          <p:spPr>
            <a:xfrm flipH="1" flipV="1">
              <a:off x="1815339" y="1924709"/>
              <a:ext cx="2468880" cy="2505"/>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rot="10800000">
              <a:off x="4826613" y="1927417"/>
              <a:ext cx="2468880"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2">
        <a:schemeClr val="bg1"/>
      </p:bgRef>
    </p:bg>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
        <p:nvSpPr>
          <p:cNvPr id="11" name="Title 10"/>
          <p:cNvSpPr>
            <a:spLocks noGrp="1"/>
          </p:cNvSpPr>
          <p:nvPr>
            <p:ph type="title"/>
          </p:nvPr>
        </p:nvSpPr>
        <p:spPr/>
        <p:txBody>
          <a:bodyPr/>
          <a:lstStyle/>
          <a:p>
            <a:r>
              <a:rPr lang="en-US" smtClean="0"/>
              <a:t>Click to edit Master title style</a:t>
            </a:r>
            <a:endParaRPr lang="en-US"/>
          </a:p>
        </p:txBody>
      </p:sp>
      <p:grpSp>
        <p:nvGrpSpPr>
          <p:cNvPr id="12" name="Group 11"/>
          <p:cNvGrpSpPr/>
          <p:nvPr/>
        </p:nvGrpSpPr>
        <p:grpSpPr>
          <a:xfrm>
            <a:off x="1172584" y="1392217"/>
            <a:ext cx="6779110" cy="923330"/>
            <a:chOff x="1172584" y="1381459"/>
            <a:chExt cx="6779110" cy="923330"/>
          </a:xfrm>
        </p:grpSpPr>
        <p:sp>
          <p:nvSpPr>
            <p:cNvPr id="13" name="TextBox 12"/>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4" name="Straight Connector 13"/>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pic>
        <p:nvPicPr>
          <p:cNvPr id="12" name="Picture 11" descr="CoverOverlay.png"/>
          <p:cNvPicPr>
            <a:picLocks noChangeAspect="1"/>
          </p:cNvPicPr>
          <p:nvPr/>
        </p:nvPicPr>
        <p:blipFill>
          <a:blip r:embed="rId2" cstate="print">
            <a:lum/>
          </a:blip>
          <a:stretch>
            <a:fillRect/>
          </a:stretch>
        </p:blipFill>
        <p:spPr>
          <a:xfrm>
            <a:off x="0" y="0"/>
            <a:ext cx="9144000" cy="6858000"/>
          </a:xfrm>
          <a:prstGeom prst="rect">
            <a:avLst/>
          </a:prstGeom>
        </p:spPr>
      </p:pic>
      <p:grpSp>
        <p:nvGrpSpPr>
          <p:cNvPr id="7" name="Group 7"/>
          <p:cNvGrpSpPr/>
          <p:nvPr/>
        </p:nvGrpSpPr>
        <p:grpSpPr>
          <a:xfrm>
            <a:off x="1172584" y="2887579"/>
            <a:ext cx="6779110" cy="923330"/>
            <a:chOff x="1172584" y="1381459"/>
            <a:chExt cx="6779110" cy="923330"/>
          </a:xfrm>
        </p:grpSpPr>
        <p:sp>
          <p:nvSpPr>
            <p:cNvPr id="9" name="TextBox 8"/>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0" name="Straight Connector 9"/>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rot="10800000">
              <a:off x="4831976" y="1927412"/>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690040" y="1204857"/>
            <a:ext cx="7754713" cy="1910716"/>
          </a:xfrm>
        </p:spPr>
        <p:txBody>
          <a:bodyPr anchor="b"/>
          <a:lstStyle>
            <a:lvl1pPr algn="ctr">
              <a:defRPr sz="5400" b="0" cap="none" baseline="0">
                <a:solidFill>
                  <a:schemeClr val="tx2"/>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699248" y="3767316"/>
            <a:ext cx="7734747" cy="1500187"/>
          </a:xfrm>
        </p:spPr>
        <p:txBody>
          <a:bodyPr anchor="t"/>
          <a:lstStyle>
            <a:lvl1pPr marL="0" indent="0" algn="ctr">
              <a:buNone/>
              <a:defRPr sz="20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8/30/2024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fld id="{1D8BD707-D9CF-40AE-B4C6-C98DA3205C09}" type="datetimeFigureOut">
              <a:rPr lang="en-US" smtClean="0"/>
              <a:pPr/>
              <a:t>8/30/2024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
        <p:nvSpPr>
          <p:cNvPr id="12" name="Title 11"/>
          <p:cNvSpPr>
            <a:spLocks noGrp="1"/>
          </p:cNvSpPr>
          <p:nvPr>
            <p:ph type="title"/>
          </p:nvPr>
        </p:nvSpPr>
        <p:spPr/>
        <p:txBody>
          <a:bodyPr/>
          <a:lstStyle>
            <a:lvl1pPr>
              <a:defRPr>
                <a:solidFill>
                  <a:schemeClr val="tx2"/>
                </a:solidFill>
              </a:defRPr>
            </a:lvl1pPr>
          </a:lstStyle>
          <a:p>
            <a:r>
              <a:rPr lang="en-US" smtClean="0"/>
              <a:t>Click to edit Master title style</a:t>
            </a:r>
            <a:endParaRPr lang="en-US" dirty="0"/>
          </a:p>
        </p:txBody>
      </p:sp>
      <p:grpSp>
        <p:nvGrpSpPr>
          <p:cNvPr id="13" name="Group 12"/>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
        <p:nvSpPr>
          <p:cNvPr id="8" name="Content Placeholder 7"/>
          <p:cNvSpPr>
            <a:spLocks noGrp="1"/>
          </p:cNvSpPr>
          <p:nvPr>
            <p:ph sz="quarter" idx="13"/>
          </p:nvPr>
        </p:nvSpPr>
        <p:spPr>
          <a:xfrm>
            <a:off x="685800"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Content Placeholder 9"/>
          <p:cNvSpPr>
            <a:spLocks noGrp="1"/>
          </p:cNvSpPr>
          <p:nvPr>
            <p:ph sz="quarter" idx="14"/>
          </p:nvPr>
        </p:nvSpPr>
        <p:spPr>
          <a:xfrm>
            <a:off x="4645151" y="2240280"/>
            <a:ext cx="3803904" cy="3877056"/>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1051560" y="2240280"/>
            <a:ext cx="3442446"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688488" y="2947595"/>
            <a:ext cx="3803904"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02306" y="2240280"/>
            <a:ext cx="3447288" cy="658368"/>
          </a:xfrm>
        </p:spPr>
        <p:txBody>
          <a:bodyPr anchor="b"/>
          <a:lstStyle>
            <a:lvl1pPr marL="0" indent="0" algn="ctr">
              <a:buNone/>
              <a:defRPr sz="24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944368"/>
            <a:ext cx="3799728" cy="317296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D8BD707-D9CF-40AE-B4C6-C98DA3205C09}" type="datetimeFigureOut">
              <a:rPr lang="en-US" smtClean="0"/>
              <a:pPr/>
              <a:t>8/30/2024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dirty="0"/>
          </a:p>
        </p:txBody>
      </p:sp>
      <p:grpSp>
        <p:nvGrpSpPr>
          <p:cNvPr id="14" name="Group 13"/>
          <p:cNvGrpSpPr/>
          <p:nvPr/>
        </p:nvGrpSpPr>
        <p:grpSpPr>
          <a:xfrm>
            <a:off x="1172584" y="1392217"/>
            <a:ext cx="6779110" cy="923330"/>
            <a:chOff x="1172584" y="1381459"/>
            <a:chExt cx="6779110" cy="923330"/>
          </a:xfrm>
        </p:grpSpPr>
        <p:sp>
          <p:nvSpPr>
            <p:cNvPr id="16" name="TextBox 15"/>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7" name="Straight Connector 16"/>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8/30/2024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dirty="0"/>
          </a:p>
        </p:txBody>
      </p:sp>
      <p:grpSp>
        <p:nvGrpSpPr>
          <p:cNvPr id="10" name="Group 9"/>
          <p:cNvGrpSpPr/>
          <p:nvPr/>
        </p:nvGrpSpPr>
        <p:grpSpPr>
          <a:xfrm>
            <a:off x="1172584" y="1392217"/>
            <a:ext cx="6779110" cy="923330"/>
            <a:chOff x="1172584" y="1381459"/>
            <a:chExt cx="6779110" cy="923330"/>
          </a:xfrm>
        </p:grpSpPr>
        <p:sp>
          <p:nvSpPr>
            <p:cNvPr id="14" name="TextBox 13"/>
            <p:cNvSpPr txBox="1"/>
            <p:nvPr/>
          </p:nvSpPr>
          <p:spPr>
            <a:xfrm>
              <a:off x="4147073" y="1381459"/>
              <a:ext cx="877163" cy="923330"/>
            </a:xfrm>
            <a:prstGeom prst="rect">
              <a:avLst/>
            </a:prstGeom>
            <a:noFill/>
          </p:spPr>
          <p:txBody>
            <a:bodyPr wrap="none" rtlCol="0">
              <a:spAutoFit/>
            </a:bodyPr>
            <a:lstStyle/>
            <a:p>
              <a:r>
                <a:rPr lang="en-US" sz="5400" dirty="0" smtClean="0">
                  <a:solidFill>
                    <a:schemeClr val="tx2">
                      <a:lumMod val="60000"/>
                      <a:lumOff val="40000"/>
                    </a:schemeClr>
                  </a:solidFill>
                  <a:latin typeface="Wingdings" pitchFamily="2" charset="2"/>
                </a:rPr>
                <a:t></a:t>
              </a:r>
              <a:endParaRPr lang="en-US" sz="5400" dirty="0">
                <a:solidFill>
                  <a:schemeClr val="tx2">
                    <a:lumMod val="60000"/>
                    <a:lumOff val="40000"/>
                  </a:schemeClr>
                </a:solidFill>
                <a:latin typeface="Wingdings" pitchFamily="2" charset="2"/>
              </a:endParaRPr>
            </a:p>
          </p:txBody>
        </p:sp>
        <p:cxnSp>
          <p:nvCxnSpPr>
            <p:cNvPr id="15" name="Straight Connector 14"/>
            <p:cNvCxnSpPr/>
            <p:nvPr/>
          </p:nvCxnSpPr>
          <p:spPr>
            <a:xfrm rot="10800000">
              <a:off x="1172584" y="192562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rot="10800000">
              <a:off x="4831976" y="1922650"/>
              <a:ext cx="3119718" cy="1588"/>
            </a:xfrm>
            <a:prstGeom prst="line">
              <a:avLst/>
            </a:prstGeom>
            <a:ln>
              <a:solidFill>
                <a:schemeClr val="tx2">
                  <a:lumMod val="60000"/>
                  <a:lumOff val="40000"/>
                </a:schemeClr>
              </a:solidFill>
            </a:ln>
            <a:effectLst/>
          </p:spPr>
          <p:style>
            <a:lnRef idx="1">
              <a:schemeClr val="accent1"/>
            </a:lnRef>
            <a:fillRef idx="0">
              <a:schemeClr val="accent1"/>
            </a:fillRef>
            <a:effectRef idx="0">
              <a:schemeClr val="accent1"/>
            </a:effectRef>
            <a:fontRef idx="minor">
              <a:schemeClr val="tx1"/>
            </a:fontRef>
          </p:style>
        </p:cxn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8/30/2024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034579" y="1678195"/>
            <a:ext cx="3422483" cy="1886921"/>
          </a:xfrm>
        </p:spPr>
        <p:txBody>
          <a:bodyPr anchor="b"/>
          <a:lstStyle>
            <a:lvl1pPr algn="l">
              <a:defRPr sz="2800" b="0"/>
            </a:lvl1pPr>
          </a:lstStyle>
          <a:p>
            <a:r>
              <a:rPr lang="en-US" smtClean="0"/>
              <a:t>Click to edit Master title style</a:t>
            </a:r>
            <a:endParaRPr lang="en-US"/>
          </a:p>
        </p:txBody>
      </p:sp>
      <p:sp>
        <p:nvSpPr>
          <p:cNvPr id="3" name="Content Placeholder 2"/>
          <p:cNvSpPr>
            <a:spLocks noGrp="1"/>
          </p:cNvSpPr>
          <p:nvPr>
            <p:ph idx="1"/>
          </p:nvPr>
        </p:nvSpPr>
        <p:spPr>
          <a:xfrm>
            <a:off x="692001" y="559398"/>
            <a:ext cx="4116667" cy="5566765"/>
          </a:xfrm>
        </p:spPr>
        <p:txBody>
          <a:bodyPr anchor="ct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034579" y="3603812"/>
            <a:ext cx="3411725" cy="2517289"/>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731" y="4668818"/>
            <a:ext cx="7767021" cy="644729"/>
          </a:xfrm>
        </p:spPr>
        <p:txBody>
          <a:bodyPr anchor="b"/>
          <a:lstStyle>
            <a:lvl1pPr algn="ctr">
              <a:defRPr sz="2800" b="0"/>
            </a:lvl1pPr>
          </a:lstStyle>
          <a:p>
            <a:r>
              <a:rPr lang="en-US" smtClean="0"/>
              <a:t>Click to edit Master title style</a:t>
            </a:r>
            <a:endParaRPr lang="en-US"/>
          </a:p>
        </p:txBody>
      </p:sp>
      <p:sp>
        <p:nvSpPr>
          <p:cNvPr id="3" name="Picture Placeholder 2"/>
          <p:cNvSpPr>
            <a:spLocks noGrp="1"/>
          </p:cNvSpPr>
          <p:nvPr>
            <p:ph type="pic" idx="1"/>
          </p:nvPr>
        </p:nvSpPr>
        <p:spPr>
          <a:xfrm rot="240000">
            <a:off x="2183792" y="666965"/>
            <a:ext cx="4772156" cy="3598016"/>
          </a:xfrm>
          <a:solidFill>
            <a:srgbClr val="FFFFFF">
              <a:shade val="85000"/>
            </a:srgbClr>
          </a:solidFill>
          <a:ln w="190500" cap="sq">
            <a:solidFill>
              <a:srgbClr val="FFFFFF"/>
            </a:solidFill>
            <a:miter lim="800000"/>
          </a:ln>
          <a:effectLst>
            <a:outerShdw blurRad="65000" dist="50800" dir="12900000" kx="195000" ky="145000" algn="tl" rotWithShape="0">
              <a:srgbClr val="000000">
                <a:alpha val="24000"/>
              </a:srgbClr>
            </a:outerShdw>
          </a:effectLst>
          <a:scene3d>
            <a:camera prst="orthographicFront">
              <a:rot lat="0" lon="0" rev="360000"/>
            </a:camera>
            <a:lightRig rig="twoPt" dir="t">
              <a:rot lat="0" lon="0" rev="7200000"/>
            </a:lightRig>
          </a:scene3d>
          <a:sp3d contourW="12700">
            <a:bevelT w="25400" h="19050"/>
            <a:contourClr>
              <a:srgbClr val="969696"/>
            </a:contourClr>
          </a:sp3d>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Click icon to add picture</a:t>
            </a:r>
            <a:endParaRPr lang="en-US" dirty="0"/>
          </a:p>
        </p:txBody>
      </p:sp>
      <p:sp>
        <p:nvSpPr>
          <p:cNvPr id="4" name="Text Placeholder 3"/>
          <p:cNvSpPr>
            <a:spLocks noGrp="1"/>
          </p:cNvSpPr>
          <p:nvPr>
            <p:ph type="body" sz="half" idx="2"/>
          </p:nvPr>
        </p:nvSpPr>
        <p:spPr>
          <a:xfrm>
            <a:off x="688489" y="5324306"/>
            <a:ext cx="7756264" cy="804862"/>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8/30/2024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sp>
        <p:nvSpPr>
          <p:cNvPr id="7" name="Rectangle 6"/>
          <p:cNvSpPr/>
          <p:nvPr/>
        </p:nvSpPr>
        <p:spPr>
          <a:xfrm>
            <a:off x="0" y="0"/>
            <a:ext cx="9144000" cy="6858000"/>
          </a:xfrm>
          <a:prstGeom prst="rect">
            <a:avLst/>
          </a:prstGeom>
          <a:gradFill flip="none" rotWithShape="1">
            <a:gsLst>
              <a:gs pos="83000">
                <a:schemeClr val="bg1">
                  <a:alpha val="11000"/>
                </a:schemeClr>
              </a:gs>
              <a:gs pos="100000">
                <a:schemeClr val="bg2">
                  <a:lumMod val="75000"/>
                  <a:alpha val="23000"/>
                </a:scheme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688490" y="570156"/>
            <a:ext cx="7756263" cy="1054250"/>
          </a:xfrm>
          <a:prstGeom prst="rect">
            <a:avLst/>
          </a:prstGeom>
        </p:spPr>
        <p:txBody>
          <a:bodyPr vert="horz" lIns="91440" tIns="45720" rIns="91440" bIns="45720" rtlCol="0" anchor="ctr">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99247" y="2248347"/>
            <a:ext cx="7745505" cy="3877815"/>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60378" y="6161442"/>
            <a:ext cx="2133600" cy="365125"/>
          </a:xfrm>
          <a:prstGeom prst="rect">
            <a:avLst/>
          </a:prstGeom>
        </p:spPr>
        <p:txBody>
          <a:bodyPr vert="horz" lIns="91440" tIns="45720" rIns="91440" bIns="45720" rtlCol="0" anchor="ctr"/>
          <a:lstStyle>
            <a:lvl1pPr algn="l">
              <a:defRPr sz="1200">
                <a:solidFill>
                  <a:schemeClr val="tx2"/>
                </a:solidFill>
              </a:defRPr>
            </a:lvl1pPr>
          </a:lstStyle>
          <a:p>
            <a:fld id="{1D8BD707-D9CF-40AE-B4C6-C98DA3205C09}" type="datetimeFigureOut">
              <a:rPr lang="en-US" smtClean="0"/>
              <a:pPr/>
              <a:t>8/30/2024</a:t>
            </a:fld>
            <a:endParaRPr lang="en-US" dirty="0"/>
          </a:p>
        </p:txBody>
      </p:sp>
      <p:sp>
        <p:nvSpPr>
          <p:cNvPr id="5" name="Footer Placeholder 4"/>
          <p:cNvSpPr>
            <a:spLocks noGrp="1"/>
          </p:cNvSpPr>
          <p:nvPr>
            <p:ph type="ftr" sz="quarter" idx="3"/>
          </p:nvPr>
        </p:nvSpPr>
        <p:spPr>
          <a:xfrm>
            <a:off x="3124200" y="6161442"/>
            <a:ext cx="2895600" cy="365125"/>
          </a:xfrm>
          <a:prstGeom prst="rect">
            <a:avLst/>
          </a:prstGeom>
        </p:spPr>
        <p:txBody>
          <a:bodyPr vert="horz" lIns="91440" tIns="45720" rIns="91440" bIns="45720" rtlCol="0" anchor="ctr"/>
          <a:lstStyle>
            <a:lvl1pPr algn="ctr">
              <a:defRPr sz="1200">
                <a:solidFill>
                  <a:schemeClr val="tx2"/>
                </a:solidFill>
              </a:defRPr>
            </a:lvl1pPr>
          </a:lstStyle>
          <a:p>
            <a:endParaRPr lang="en-US" dirty="0"/>
          </a:p>
        </p:txBody>
      </p:sp>
      <p:sp>
        <p:nvSpPr>
          <p:cNvPr id="6" name="Slide Number Placeholder 5"/>
          <p:cNvSpPr>
            <a:spLocks noGrp="1"/>
          </p:cNvSpPr>
          <p:nvPr>
            <p:ph type="sldNum" sz="quarter" idx="4"/>
          </p:nvPr>
        </p:nvSpPr>
        <p:spPr>
          <a:xfrm>
            <a:off x="6639264" y="6161442"/>
            <a:ext cx="2133600" cy="365125"/>
          </a:xfrm>
          <a:prstGeom prst="rect">
            <a:avLst/>
          </a:prstGeom>
        </p:spPr>
        <p:txBody>
          <a:bodyPr vert="horz" lIns="91440" tIns="45720" rIns="91440" bIns="45720" rtlCol="0" anchor="ctr"/>
          <a:lstStyle>
            <a:lvl1pPr algn="r">
              <a:defRPr sz="1200">
                <a:solidFill>
                  <a:schemeClr val="tx2"/>
                </a:solidFill>
              </a:defRPr>
            </a:lvl1pPr>
          </a:lstStyle>
          <a:p>
            <a:fld id="{B6F15528-21DE-4FAA-801E-634DDDAF4B2B}"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817" r:id="rId1"/>
    <p:sldLayoutId id="2147483818" r:id="rId2"/>
    <p:sldLayoutId id="2147483819" r:id="rId3"/>
    <p:sldLayoutId id="2147483820" r:id="rId4"/>
    <p:sldLayoutId id="2147483821" r:id="rId5"/>
    <p:sldLayoutId id="2147483822" r:id="rId6"/>
    <p:sldLayoutId id="2147483823" r:id="rId7"/>
    <p:sldLayoutId id="2147483824" r:id="rId8"/>
    <p:sldLayoutId id="2147483825" r:id="rId9"/>
    <p:sldLayoutId id="2147483826" r:id="rId10"/>
    <p:sldLayoutId id="2147483827" r:id="rId11"/>
  </p:sldLayoutIdLst>
  <p:txStyles>
    <p:titleStyle>
      <a:lvl1pPr algn="ctr" defTabSz="914400" rtl="0" eaLnBrk="1" latinLnBrk="0" hangingPunct="1">
        <a:spcBef>
          <a:spcPct val="0"/>
        </a:spcBef>
        <a:buNone/>
        <a:defRPr sz="540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65760" indent="-365760" algn="l" defTabSz="914400" rtl="0" eaLnBrk="1" latinLnBrk="0" hangingPunct="1">
        <a:spcBef>
          <a:spcPct val="20000"/>
        </a:spcBef>
        <a:buClr>
          <a:schemeClr val="accent1"/>
        </a:buClr>
        <a:buFont typeface="Wingdings" pitchFamily="2" charset="2"/>
        <a:buChar char=""/>
        <a:defRPr sz="2400" kern="1200">
          <a:solidFill>
            <a:schemeClr val="tx1">
              <a:lumMod val="85000"/>
              <a:lumOff val="15000"/>
            </a:schemeClr>
          </a:solidFill>
          <a:latin typeface="+mn-lt"/>
          <a:ea typeface="+mn-ea"/>
          <a:cs typeface="+mn-cs"/>
        </a:defRPr>
      </a:lvl1pPr>
      <a:lvl2pPr marL="777240" indent="-365760" algn="l" defTabSz="914400" rtl="0" eaLnBrk="1" latinLnBrk="0" hangingPunct="1">
        <a:spcBef>
          <a:spcPct val="20000"/>
        </a:spcBef>
        <a:buClr>
          <a:schemeClr val="accent1"/>
        </a:buClr>
        <a:buFont typeface="Wingdings" pitchFamily="2" charset="2"/>
        <a:buChar char=""/>
        <a:defRPr sz="2200" kern="1200">
          <a:solidFill>
            <a:schemeClr val="tx1">
              <a:lumMod val="85000"/>
              <a:lumOff val="15000"/>
            </a:schemeClr>
          </a:solidFill>
          <a:latin typeface="+mn-lt"/>
          <a:ea typeface="+mn-ea"/>
          <a:cs typeface="+mn-cs"/>
        </a:defRPr>
      </a:lvl2pPr>
      <a:lvl3pPr marL="1143000" indent="-365760" algn="l" defTabSz="914400" rtl="0" eaLnBrk="1" latinLnBrk="0" hangingPunct="1">
        <a:spcBef>
          <a:spcPct val="20000"/>
        </a:spcBef>
        <a:buClr>
          <a:schemeClr val="accent1"/>
        </a:buClr>
        <a:buFont typeface="Wingdings" pitchFamily="2" charset="2"/>
        <a:buChar char=""/>
        <a:defRPr sz="2000" kern="1200">
          <a:solidFill>
            <a:schemeClr val="tx1">
              <a:lumMod val="85000"/>
              <a:lumOff val="15000"/>
            </a:schemeClr>
          </a:solidFill>
          <a:latin typeface="+mn-lt"/>
          <a:ea typeface="+mn-ea"/>
          <a:cs typeface="+mn-cs"/>
        </a:defRPr>
      </a:lvl3pPr>
      <a:lvl4pPr marL="1508760" indent="-320040" algn="l" defTabSz="914400" rtl="0" eaLnBrk="1" latinLnBrk="0" hangingPunct="1">
        <a:spcBef>
          <a:spcPct val="20000"/>
        </a:spcBef>
        <a:buClr>
          <a:schemeClr val="accent1"/>
        </a:buClr>
        <a:buFont typeface="Wingdings" pitchFamily="2" charset="2"/>
        <a:buChar char=""/>
        <a:defRPr sz="1800" kern="1200">
          <a:solidFill>
            <a:schemeClr val="tx1">
              <a:lumMod val="85000"/>
              <a:lumOff val="15000"/>
            </a:schemeClr>
          </a:solidFill>
          <a:latin typeface="+mn-lt"/>
          <a:ea typeface="+mn-ea"/>
          <a:cs typeface="+mn-cs"/>
        </a:defRPr>
      </a:lvl4pPr>
      <a:lvl5pPr marL="1828800" indent="-320040" algn="l" defTabSz="914400" rtl="0" eaLnBrk="1" latinLnBrk="0" hangingPunct="1">
        <a:spcBef>
          <a:spcPct val="20000"/>
        </a:spcBef>
        <a:buClr>
          <a:schemeClr val="accent1"/>
        </a:buClr>
        <a:buFont typeface="Wingdings" pitchFamily="2" charset="2"/>
        <a:buChar char=""/>
        <a:defRPr sz="1600" kern="1200">
          <a:solidFill>
            <a:schemeClr val="tx1">
              <a:lumMod val="85000"/>
              <a:lumOff val="15000"/>
            </a:schemeClr>
          </a:solidFill>
          <a:latin typeface="+mn-lt"/>
          <a:ea typeface="+mn-ea"/>
          <a:cs typeface="+mn-cs"/>
        </a:defRPr>
      </a:lvl5pPr>
      <a:lvl6pPr marL="214884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6pPr>
      <a:lvl7pPr marL="246888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7pPr>
      <a:lvl8pPr marL="278892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8pPr>
      <a:lvl9pPr marL="3108960" indent="-274320" algn="l" defTabSz="914400" rtl="0" eaLnBrk="1" latinLnBrk="0" hangingPunct="1">
        <a:spcBef>
          <a:spcPts val="400"/>
        </a:spcBef>
        <a:buClr>
          <a:schemeClr val="accent1"/>
        </a:buClr>
        <a:buFont typeface="Wingdings" pitchFamily="2" charset="2"/>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 Target="slide67.xml"/><Relationship Id="rId2" Type="http://schemas.openxmlformats.org/officeDocument/2006/relationships/slide" Target="slide10.xml"/><Relationship Id="rId1" Type="http://schemas.openxmlformats.org/officeDocument/2006/relationships/slideLayout" Target="../slideLayouts/slideLayout2.xml"/><Relationship Id="rId6" Type="http://schemas.openxmlformats.org/officeDocument/2006/relationships/slide" Target="slide188.xml"/><Relationship Id="rId5" Type="http://schemas.openxmlformats.org/officeDocument/2006/relationships/slide" Target="slide160.xml"/><Relationship Id="rId4" Type="http://schemas.openxmlformats.org/officeDocument/2006/relationships/slide" Target="slide13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WEB DESIGNING</a:t>
            </a:r>
            <a:endParaRPr lang="en-US" dirty="0"/>
          </a:p>
        </p:txBody>
      </p:sp>
    </p:spTree>
    <p:extLst>
      <p:ext uri="{BB962C8B-B14F-4D97-AF65-F5344CB8AC3E}">
        <p14:creationId xmlns:p14="http://schemas.microsoft.com/office/powerpoint/2010/main" val="317891897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371600"/>
            <a:ext cx="7851648" cy="3124200"/>
          </a:xfrm>
        </p:spPr>
        <p:txBody>
          <a:bodyPr/>
          <a:lstStyle/>
          <a:p>
            <a:pPr algn="ctr"/>
            <a:r>
              <a:rPr lang="en-US" dirty="0" smtClean="0"/>
              <a:t>HTML5</a:t>
            </a:r>
            <a:br>
              <a:rPr lang="en-US" dirty="0" smtClean="0"/>
            </a:br>
            <a:r>
              <a:rPr lang="en-US" dirty="0" smtClean="0"/>
              <a:t/>
            </a:r>
            <a:br>
              <a:rPr lang="en-US" dirty="0" smtClean="0"/>
            </a:br>
            <a:r>
              <a:rPr lang="en-US" sz="2400" dirty="0" smtClean="0"/>
              <a:t>Hyper-Text Markup Language</a:t>
            </a:r>
            <a:endParaRPr lang="en-US" sz="2400" dirty="0"/>
          </a:p>
        </p:txBody>
      </p:sp>
    </p:spTree>
    <p:extLst>
      <p:ext uri="{BB962C8B-B14F-4D97-AF65-F5344CB8AC3E}">
        <p14:creationId xmlns:p14="http://schemas.microsoft.com/office/powerpoint/2010/main" val="203812824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smtClean="0"/>
              <a:t>Font Properties</a:t>
            </a:r>
            <a:endParaRPr lang="en-US" dirty="0"/>
          </a:p>
        </p:txBody>
      </p:sp>
      <p:graphicFrame>
        <p:nvGraphicFramePr>
          <p:cNvPr id="4" name="Content Placeholder 3"/>
          <p:cNvGraphicFramePr>
            <a:graphicFrameLocks noGrp="1"/>
          </p:cNvGraphicFramePr>
          <p:nvPr>
            <p:ph idx="1"/>
          </p:nvPr>
        </p:nvGraphicFramePr>
        <p:xfrm>
          <a:off x="457200" y="1752598"/>
          <a:ext cx="8229600" cy="2209804"/>
        </p:xfrm>
        <a:graphic>
          <a:graphicData uri="http://schemas.openxmlformats.org/drawingml/2006/table">
            <a:tbl>
              <a:tblPr firstRow="1" bandRow="1">
                <a:tableStyleId>{21E4AEA4-8DFA-4A89-87EB-49C32662AFE0}</a:tableStyleId>
              </a:tblPr>
              <a:tblGrid>
                <a:gridCol w="2209800"/>
                <a:gridCol w="6019800"/>
              </a:tblGrid>
              <a:tr h="552451">
                <a:tc>
                  <a:txBody>
                    <a:bodyPr/>
                    <a:lstStyle/>
                    <a:p>
                      <a:r>
                        <a:rPr lang="en-US" dirty="0" smtClean="0"/>
                        <a:t>Property</a:t>
                      </a:r>
                      <a:endParaRPr lang="en-US" dirty="0"/>
                    </a:p>
                  </a:txBody>
                  <a:tcPr/>
                </a:tc>
                <a:tc>
                  <a:txBody>
                    <a:bodyPr/>
                    <a:lstStyle/>
                    <a:p>
                      <a:r>
                        <a:rPr lang="en-US" dirty="0" smtClean="0"/>
                        <a:t>Description</a:t>
                      </a:r>
                      <a:endParaRPr lang="en-US" dirty="0"/>
                    </a:p>
                  </a:txBody>
                  <a:tcPr/>
                </a:tc>
              </a:tr>
              <a:tr h="552451">
                <a:tc>
                  <a:txBody>
                    <a:bodyPr/>
                    <a:lstStyle/>
                    <a:p>
                      <a:r>
                        <a:rPr lang="en-US" dirty="0" smtClean="0"/>
                        <a:t>font-style</a:t>
                      </a:r>
                      <a:endParaRPr lang="en-US" dirty="0"/>
                    </a:p>
                  </a:txBody>
                  <a:tcPr/>
                </a:tc>
                <a:tc>
                  <a:txBody>
                    <a:bodyPr/>
                    <a:lstStyle/>
                    <a:p>
                      <a:r>
                        <a:rPr kumimoji="0" lang="en-US" b="0" i="0" kern="1200" dirty="0" smtClean="0">
                          <a:solidFill>
                            <a:schemeClr val="dk1"/>
                          </a:solidFill>
                          <a:latin typeface="+mn-lt"/>
                          <a:ea typeface="+mn-ea"/>
                          <a:cs typeface="+mn-cs"/>
                        </a:rPr>
                        <a:t>property is mostly used to specify italic text.</a:t>
                      </a:r>
                      <a:endParaRPr lang="en-US" dirty="0"/>
                    </a:p>
                  </a:txBody>
                  <a:tcPr/>
                </a:tc>
              </a:tr>
              <a:tr h="552451">
                <a:tc>
                  <a:txBody>
                    <a:bodyPr/>
                    <a:lstStyle/>
                    <a:p>
                      <a:r>
                        <a:rPr lang="en-US" dirty="0" smtClean="0"/>
                        <a:t>font-weight</a:t>
                      </a:r>
                      <a:endParaRPr lang="en-US" dirty="0"/>
                    </a:p>
                  </a:txBody>
                  <a:tcPr/>
                </a:tc>
                <a:tc>
                  <a:txBody>
                    <a:bodyPr/>
                    <a:lstStyle/>
                    <a:p>
                      <a:r>
                        <a:rPr kumimoji="0" lang="en-US" b="0" i="0" kern="1200" dirty="0" smtClean="0">
                          <a:solidFill>
                            <a:schemeClr val="dk1"/>
                          </a:solidFill>
                          <a:latin typeface="+mn-lt"/>
                          <a:ea typeface="+mn-ea"/>
                          <a:cs typeface="+mn-cs"/>
                        </a:rPr>
                        <a:t>property specifies the weight of a font</a:t>
                      </a:r>
                      <a:endParaRPr lang="en-US" dirty="0"/>
                    </a:p>
                  </a:txBody>
                  <a:tcPr/>
                </a:tc>
              </a:tr>
              <a:tr h="552451">
                <a:tc>
                  <a:txBody>
                    <a:bodyPr/>
                    <a:lstStyle/>
                    <a:p>
                      <a:r>
                        <a:rPr lang="en-US" dirty="0" smtClean="0"/>
                        <a:t>font-size</a:t>
                      </a:r>
                      <a:endParaRPr lang="en-US" dirty="0"/>
                    </a:p>
                  </a:txBody>
                  <a:tcPr/>
                </a:tc>
                <a:tc>
                  <a:txBody>
                    <a:bodyPr/>
                    <a:lstStyle/>
                    <a:p>
                      <a:r>
                        <a:rPr kumimoji="0" lang="en-US" b="0" i="0" kern="1200" dirty="0" smtClean="0">
                          <a:solidFill>
                            <a:schemeClr val="dk1"/>
                          </a:solidFill>
                          <a:latin typeface="+mn-lt"/>
                          <a:ea typeface="+mn-ea"/>
                          <a:cs typeface="+mn-cs"/>
                        </a:rPr>
                        <a:t>property sets the size of the text</a:t>
                      </a:r>
                      <a:endParaRPr lang="en-US" dirty="0"/>
                    </a:p>
                  </a:txBody>
                  <a:tcPr/>
                </a:tc>
              </a:tr>
            </a:tbl>
          </a:graphicData>
        </a:graphic>
      </p:graphicFrame>
    </p:spTree>
    <p:extLst>
      <p:ext uri="{BB962C8B-B14F-4D97-AF65-F5344CB8AC3E}">
        <p14:creationId xmlns:p14="http://schemas.microsoft.com/office/powerpoint/2010/main" val="18508295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Links</a:t>
            </a:r>
            <a:endParaRPr lang="en-US" dirty="0"/>
          </a:p>
        </p:txBody>
      </p:sp>
      <p:sp>
        <p:nvSpPr>
          <p:cNvPr id="3" name="Content Placeholder 2"/>
          <p:cNvSpPr>
            <a:spLocks noGrp="1"/>
          </p:cNvSpPr>
          <p:nvPr>
            <p:ph idx="1"/>
          </p:nvPr>
        </p:nvSpPr>
        <p:spPr/>
        <p:txBody>
          <a:bodyPr/>
          <a:lstStyle/>
          <a:p>
            <a:r>
              <a:rPr lang="en-US" dirty="0" smtClean="0"/>
              <a:t>Links can be styled with any CSS property (e.g. color, font-family, background, etc.).</a:t>
            </a:r>
            <a:endParaRPr lang="en-US" dirty="0"/>
          </a:p>
        </p:txBody>
      </p:sp>
    </p:spTree>
    <p:extLst>
      <p:ext uri="{BB962C8B-B14F-4D97-AF65-F5344CB8AC3E}">
        <p14:creationId xmlns:p14="http://schemas.microsoft.com/office/powerpoint/2010/main" val="225406001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Properties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53845682"/>
              </p:ext>
            </p:extLst>
          </p:nvPr>
        </p:nvGraphicFramePr>
        <p:xfrm>
          <a:off x="457200" y="2743199"/>
          <a:ext cx="8229600" cy="2590800"/>
        </p:xfrm>
        <a:graphic>
          <a:graphicData uri="http://schemas.openxmlformats.org/drawingml/2006/table">
            <a:tbl>
              <a:tblPr firstRow="1" bandRow="1">
                <a:tableStyleId>{21E4AEA4-8DFA-4A89-87EB-49C32662AFE0}</a:tableStyleId>
              </a:tblPr>
              <a:tblGrid>
                <a:gridCol w="2438400"/>
                <a:gridCol w="5791200"/>
              </a:tblGrid>
              <a:tr h="518160">
                <a:tc>
                  <a:txBody>
                    <a:bodyPr/>
                    <a:lstStyle/>
                    <a:p>
                      <a:r>
                        <a:rPr lang="en-US" dirty="0" smtClean="0"/>
                        <a:t>Property</a:t>
                      </a:r>
                      <a:endParaRPr lang="en-US" dirty="0"/>
                    </a:p>
                  </a:txBody>
                  <a:tcPr/>
                </a:tc>
                <a:tc>
                  <a:txBody>
                    <a:bodyPr/>
                    <a:lstStyle/>
                    <a:p>
                      <a:r>
                        <a:rPr lang="en-US" dirty="0" smtClean="0"/>
                        <a:t>Description</a:t>
                      </a:r>
                      <a:endParaRPr lang="en-US" dirty="0"/>
                    </a:p>
                  </a:txBody>
                  <a:tcPr/>
                </a:tc>
              </a:tr>
              <a:tr h="518160">
                <a:tc>
                  <a:txBody>
                    <a:bodyPr/>
                    <a:lstStyle/>
                    <a:p>
                      <a:r>
                        <a:rPr kumimoji="0" lang="en-US" b="0" i="0" kern="1200" dirty="0" smtClean="0">
                          <a:solidFill>
                            <a:schemeClr val="dk1"/>
                          </a:solidFill>
                          <a:latin typeface="+mn-lt"/>
                          <a:ea typeface="+mn-ea"/>
                          <a:cs typeface="+mn-cs"/>
                        </a:rPr>
                        <a:t>a:link</a:t>
                      </a:r>
                      <a:endParaRPr lang="en-US" dirty="0"/>
                    </a:p>
                  </a:txBody>
                  <a:tcPr/>
                </a:tc>
                <a:tc>
                  <a:txBody>
                    <a:bodyPr/>
                    <a:lstStyle/>
                    <a:p>
                      <a:r>
                        <a:rPr kumimoji="0" lang="en-US" b="0" i="0" kern="1200" dirty="0" smtClean="0">
                          <a:solidFill>
                            <a:schemeClr val="dk1"/>
                          </a:solidFill>
                          <a:latin typeface="+mn-lt"/>
                          <a:ea typeface="+mn-ea"/>
                          <a:cs typeface="+mn-cs"/>
                        </a:rPr>
                        <a:t>a normal, unvisited link</a:t>
                      </a:r>
                      <a:endParaRPr lang="en-US" dirty="0"/>
                    </a:p>
                  </a:txBody>
                  <a:tcPr/>
                </a:tc>
              </a:tr>
              <a:tr h="518160">
                <a:tc>
                  <a:txBody>
                    <a:bodyPr/>
                    <a:lstStyle/>
                    <a:p>
                      <a:r>
                        <a:rPr kumimoji="0" lang="en-US" b="0" i="0" kern="1200" dirty="0" smtClean="0">
                          <a:solidFill>
                            <a:schemeClr val="dk1"/>
                          </a:solidFill>
                          <a:latin typeface="+mn-lt"/>
                          <a:ea typeface="+mn-ea"/>
                          <a:cs typeface="+mn-cs"/>
                        </a:rPr>
                        <a:t>a:visited</a:t>
                      </a:r>
                      <a:endParaRPr lang="en-US" dirty="0"/>
                    </a:p>
                  </a:txBody>
                  <a:tcPr/>
                </a:tc>
                <a:tc>
                  <a:txBody>
                    <a:bodyPr/>
                    <a:lstStyle/>
                    <a:p>
                      <a:r>
                        <a:rPr kumimoji="0" lang="en-US" b="0" i="0" kern="1200" dirty="0" smtClean="0">
                          <a:solidFill>
                            <a:schemeClr val="dk1"/>
                          </a:solidFill>
                          <a:latin typeface="+mn-lt"/>
                          <a:ea typeface="+mn-ea"/>
                          <a:cs typeface="+mn-cs"/>
                        </a:rPr>
                        <a:t>a link the user has visited</a:t>
                      </a:r>
                      <a:endParaRPr lang="en-US" dirty="0"/>
                    </a:p>
                  </a:txBody>
                  <a:tcPr/>
                </a:tc>
              </a:tr>
              <a:tr h="518160">
                <a:tc>
                  <a:txBody>
                    <a:bodyPr/>
                    <a:lstStyle/>
                    <a:p>
                      <a:r>
                        <a:rPr kumimoji="0" lang="en-US" b="0" i="0" kern="1200" dirty="0" smtClean="0">
                          <a:solidFill>
                            <a:schemeClr val="dk1"/>
                          </a:solidFill>
                          <a:latin typeface="+mn-lt"/>
                          <a:ea typeface="+mn-ea"/>
                          <a:cs typeface="+mn-cs"/>
                        </a:rPr>
                        <a:t>a:hover</a:t>
                      </a:r>
                      <a:endParaRPr lang="en-US" dirty="0"/>
                    </a:p>
                  </a:txBody>
                  <a:tcPr/>
                </a:tc>
                <a:tc>
                  <a:txBody>
                    <a:bodyPr/>
                    <a:lstStyle/>
                    <a:p>
                      <a:r>
                        <a:rPr kumimoji="0" lang="en-US" b="0" i="0" kern="1200" dirty="0" smtClean="0">
                          <a:solidFill>
                            <a:schemeClr val="dk1"/>
                          </a:solidFill>
                          <a:latin typeface="+mn-lt"/>
                          <a:ea typeface="+mn-ea"/>
                          <a:cs typeface="+mn-cs"/>
                        </a:rPr>
                        <a:t>a link when the user mouse over it</a:t>
                      </a:r>
                      <a:endParaRPr lang="en-US" dirty="0"/>
                    </a:p>
                  </a:txBody>
                  <a:tcPr/>
                </a:tc>
              </a:tr>
              <a:tr h="518160">
                <a:tc>
                  <a:txBody>
                    <a:bodyPr/>
                    <a:lstStyle/>
                    <a:p>
                      <a:r>
                        <a:rPr kumimoji="0" lang="en-US" b="0" i="0" kern="1200" dirty="0" smtClean="0">
                          <a:solidFill>
                            <a:schemeClr val="dk1"/>
                          </a:solidFill>
                          <a:latin typeface="+mn-lt"/>
                          <a:ea typeface="+mn-ea"/>
                          <a:cs typeface="+mn-cs"/>
                        </a:rPr>
                        <a:t>a:active</a:t>
                      </a:r>
                      <a:endParaRPr lang="en-US" dirty="0"/>
                    </a:p>
                  </a:txBody>
                  <a:tcPr/>
                </a:tc>
                <a:tc>
                  <a:txBody>
                    <a:bodyPr/>
                    <a:lstStyle/>
                    <a:p>
                      <a:r>
                        <a:rPr kumimoji="0" lang="en-US" b="0" i="0" kern="1200" dirty="0" smtClean="0">
                          <a:solidFill>
                            <a:schemeClr val="dk1"/>
                          </a:solidFill>
                          <a:latin typeface="+mn-lt"/>
                          <a:ea typeface="+mn-ea"/>
                          <a:cs typeface="+mn-cs"/>
                        </a:rPr>
                        <a:t>a link the moment it is clicked</a:t>
                      </a:r>
                      <a:endParaRPr lang="en-US" dirty="0"/>
                    </a:p>
                  </a:txBody>
                  <a:tcPr/>
                </a:tc>
              </a:tr>
            </a:tbl>
          </a:graphicData>
        </a:graphic>
      </p:graphicFrame>
    </p:spTree>
    <p:extLst>
      <p:ext uri="{BB962C8B-B14F-4D97-AF65-F5344CB8AC3E}">
        <p14:creationId xmlns:p14="http://schemas.microsoft.com/office/powerpoint/2010/main" val="341360015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Tables</a:t>
            </a:r>
            <a:endParaRPr lang="en-US" dirty="0"/>
          </a:p>
        </p:txBody>
      </p:sp>
      <p:sp>
        <p:nvSpPr>
          <p:cNvPr id="3" name="Content Placeholder 2"/>
          <p:cNvSpPr>
            <a:spLocks noGrp="1"/>
          </p:cNvSpPr>
          <p:nvPr>
            <p:ph idx="1"/>
          </p:nvPr>
        </p:nvSpPr>
        <p:spPr/>
        <p:txBody>
          <a:bodyPr/>
          <a:lstStyle/>
          <a:p>
            <a:r>
              <a:rPr lang="en-US" dirty="0" smtClean="0"/>
              <a:t>The look of an HTML table can be greatly improved with CSS using the following properties</a:t>
            </a:r>
          </a:p>
          <a:p>
            <a:pPr lvl="1"/>
            <a:r>
              <a:rPr lang="en-US" dirty="0" smtClean="0"/>
              <a:t>Borders</a:t>
            </a:r>
          </a:p>
          <a:p>
            <a:pPr lvl="1"/>
            <a:r>
              <a:rPr lang="en-US" dirty="0" smtClean="0"/>
              <a:t>Size</a:t>
            </a:r>
          </a:p>
          <a:p>
            <a:pPr lvl="1"/>
            <a:r>
              <a:rPr lang="en-US" dirty="0" smtClean="0"/>
              <a:t>Alignment</a:t>
            </a:r>
          </a:p>
          <a:p>
            <a:pPr lvl="1"/>
            <a:r>
              <a:rPr lang="en-US" dirty="0" smtClean="0"/>
              <a:t>Responsive</a:t>
            </a:r>
            <a:endParaRPr lang="en-US" dirty="0"/>
          </a:p>
        </p:txBody>
      </p:sp>
    </p:spTree>
    <p:extLst>
      <p:ext uri="{BB962C8B-B14F-4D97-AF65-F5344CB8AC3E}">
        <p14:creationId xmlns:p14="http://schemas.microsoft.com/office/powerpoint/2010/main" val="27204074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Table Properties	</a:t>
            </a:r>
            <a:endParaRPr lang="en-US" dirty="0"/>
          </a:p>
        </p:txBody>
      </p:sp>
      <p:sp>
        <p:nvSpPr>
          <p:cNvPr id="3" name="Content Placeholder 2"/>
          <p:cNvSpPr>
            <a:spLocks noGrp="1"/>
          </p:cNvSpPr>
          <p:nvPr>
            <p:ph idx="1"/>
          </p:nvPr>
        </p:nvSpPr>
        <p:spPr/>
        <p:txBody>
          <a:bodyPr>
            <a:normAutofit fontScale="92500"/>
          </a:bodyPr>
          <a:lstStyle/>
          <a:p>
            <a:r>
              <a:rPr lang="en-US" dirty="0" smtClean="0">
                <a:solidFill>
                  <a:srgbClr val="FF0000"/>
                </a:solidFill>
              </a:rPr>
              <a:t>Border : </a:t>
            </a:r>
            <a:r>
              <a:rPr lang="en-US" dirty="0" smtClean="0"/>
              <a:t>The </a:t>
            </a:r>
            <a:r>
              <a:rPr lang="en-US" dirty="0" smtClean="0">
                <a:solidFill>
                  <a:schemeClr val="accent2">
                    <a:lumMod val="50000"/>
                  </a:schemeClr>
                </a:solidFill>
              </a:rPr>
              <a:t>border-collapse</a:t>
            </a:r>
            <a:r>
              <a:rPr lang="en-US" dirty="0" smtClean="0"/>
              <a:t> property sets whether the table borders should be collapsed into a single border.</a:t>
            </a:r>
          </a:p>
          <a:p>
            <a:r>
              <a:rPr lang="en-US" dirty="0" smtClean="0">
                <a:solidFill>
                  <a:srgbClr val="FF0000"/>
                </a:solidFill>
              </a:rPr>
              <a:t>Width/Height : </a:t>
            </a:r>
            <a:r>
              <a:rPr lang="en-US" dirty="0" smtClean="0"/>
              <a:t>The width and height of a table are defined by the width and height properties.</a:t>
            </a:r>
          </a:p>
          <a:p>
            <a:r>
              <a:rPr lang="en-US" dirty="0" smtClean="0">
                <a:solidFill>
                  <a:srgbClr val="FF0000"/>
                </a:solidFill>
              </a:rPr>
              <a:t>Alignment : </a:t>
            </a:r>
            <a:r>
              <a:rPr lang="en-US" dirty="0" smtClean="0"/>
              <a:t>The text-align property sets the horizontal alignment (like left, right, or center) of the content in &lt;th&gt; or &lt;td&gt;.</a:t>
            </a:r>
          </a:p>
          <a:p>
            <a:r>
              <a:rPr lang="en-US" dirty="0" smtClean="0">
                <a:solidFill>
                  <a:srgbClr val="FF0000"/>
                </a:solidFill>
              </a:rPr>
              <a:t>Vertical-Alignment : </a:t>
            </a:r>
            <a:r>
              <a:rPr lang="en-US" dirty="0" smtClean="0"/>
              <a:t>The vertical-align property sets the vertical alignment (like top, bottom, or middle) of the content in &lt;th&gt; or &lt;td&gt;(use height min 50px)</a:t>
            </a:r>
            <a:endParaRPr lang="en-US" dirty="0"/>
          </a:p>
        </p:txBody>
      </p:sp>
    </p:spTree>
    <p:extLst>
      <p:ext uri="{BB962C8B-B14F-4D97-AF65-F5344CB8AC3E}">
        <p14:creationId xmlns:p14="http://schemas.microsoft.com/office/powerpoint/2010/main" val="517445740"/>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t>Table Styles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43568633"/>
              </p:ext>
            </p:extLst>
          </p:nvPr>
        </p:nvGraphicFramePr>
        <p:xfrm>
          <a:off x="457200" y="2362199"/>
          <a:ext cx="8229600" cy="3429001"/>
        </p:xfrm>
        <a:graphic>
          <a:graphicData uri="http://schemas.openxmlformats.org/drawingml/2006/table">
            <a:tbl>
              <a:tblPr firstRow="1" bandRow="1">
                <a:tableStyleId>{21E4AEA4-8DFA-4A89-87EB-49C32662AFE0}</a:tableStyleId>
              </a:tblPr>
              <a:tblGrid>
                <a:gridCol w="1981200"/>
                <a:gridCol w="6248400"/>
              </a:tblGrid>
              <a:tr h="433825">
                <a:tc>
                  <a:txBody>
                    <a:bodyPr/>
                    <a:lstStyle/>
                    <a:p>
                      <a:r>
                        <a:rPr lang="en-US" dirty="0" smtClean="0"/>
                        <a:t>Style</a:t>
                      </a:r>
                      <a:endParaRPr lang="en-US" dirty="0"/>
                    </a:p>
                  </a:txBody>
                  <a:tcPr/>
                </a:tc>
                <a:tc>
                  <a:txBody>
                    <a:bodyPr/>
                    <a:lstStyle/>
                    <a:p>
                      <a:r>
                        <a:rPr lang="en-US" dirty="0" smtClean="0"/>
                        <a:t>Description</a:t>
                      </a:r>
                      <a:endParaRPr lang="en-US" dirty="0"/>
                    </a:p>
                  </a:txBody>
                  <a:tcPr/>
                </a:tc>
              </a:tr>
              <a:tr h="748794">
                <a:tc>
                  <a:txBody>
                    <a:bodyPr/>
                    <a:lstStyle/>
                    <a:p>
                      <a:r>
                        <a:rPr lang="en-US" dirty="0" smtClean="0"/>
                        <a:t>padding</a:t>
                      </a:r>
                      <a:endParaRPr lang="en-US" dirty="0"/>
                    </a:p>
                  </a:txBody>
                  <a:tcPr/>
                </a:tc>
                <a:tc>
                  <a:txBody>
                    <a:bodyPr/>
                    <a:lstStyle/>
                    <a:p>
                      <a:r>
                        <a:rPr kumimoji="0" lang="en-US" b="0" i="0" kern="1200" dirty="0" smtClean="0">
                          <a:solidFill>
                            <a:schemeClr val="dk1"/>
                          </a:solidFill>
                          <a:latin typeface="+mn-lt"/>
                          <a:ea typeface="+mn-ea"/>
                          <a:cs typeface="+mn-cs"/>
                        </a:rPr>
                        <a:t>To control the space between the border and the content in a table, use the </a:t>
                      </a:r>
                      <a:r>
                        <a:rPr lang="en-US" dirty="0" smtClean="0"/>
                        <a:t>padding</a:t>
                      </a:r>
                      <a:r>
                        <a:rPr kumimoji="0" lang="en-US" b="0" i="0" kern="1200" dirty="0" smtClean="0">
                          <a:solidFill>
                            <a:schemeClr val="dk1"/>
                          </a:solidFill>
                          <a:latin typeface="+mn-lt"/>
                          <a:ea typeface="+mn-ea"/>
                          <a:cs typeface="+mn-cs"/>
                        </a:rPr>
                        <a:t> property</a:t>
                      </a:r>
                      <a:endParaRPr lang="en-US" dirty="0"/>
                    </a:p>
                  </a:txBody>
                  <a:tcPr/>
                </a:tc>
              </a:tr>
              <a:tr h="7487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b="0" i="0" kern="1200" dirty="0" smtClean="0">
                          <a:solidFill>
                            <a:schemeClr val="dk1"/>
                          </a:solidFill>
                          <a:latin typeface="+mn-lt"/>
                          <a:ea typeface="+mn-ea"/>
                          <a:cs typeface="+mn-cs"/>
                        </a:rPr>
                        <a:t>Horizontal Dividers</a:t>
                      </a:r>
                    </a:p>
                  </a:txBody>
                  <a:tcPr/>
                </a:tc>
                <a:tc>
                  <a:txBody>
                    <a:bodyPr/>
                    <a:lstStyle/>
                    <a:p>
                      <a:r>
                        <a:rPr kumimoji="0" lang="en-US" b="0" i="0" kern="1200" dirty="0" smtClean="0">
                          <a:solidFill>
                            <a:schemeClr val="dk1"/>
                          </a:solidFill>
                          <a:latin typeface="+mn-lt"/>
                          <a:ea typeface="+mn-ea"/>
                          <a:cs typeface="+mn-cs"/>
                        </a:rPr>
                        <a:t>Add the </a:t>
                      </a:r>
                      <a:r>
                        <a:rPr lang="en-US" dirty="0" smtClean="0"/>
                        <a:t>border-bottom</a:t>
                      </a:r>
                      <a:r>
                        <a:rPr kumimoji="0" lang="en-US" b="0" i="0" kern="1200" dirty="0" smtClean="0">
                          <a:solidFill>
                            <a:schemeClr val="dk1"/>
                          </a:solidFill>
                          <a:latin typeface="+mn-lt"/>
                          <a:ea typeface="+mn-ea"/>
                          <a:cs typeface="+mn-cs"/>
                        </a:rPr>
                        <a:t> property to &lt;th&gt; and &lt;td&gt; for horizontal dividers</a:t>
                      </a:r>
                      <a:endParaRPr lang="en-US" dirty="0"/>
                    </a:p>
                  </a:txBody>
                  <a:tcPr/>
                </a:tc>
              </a:tr>
              <a:tr h="748794">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b="0" i="0" kern="1200" dirty="0" smtClean="0">
                          <a:solidFill>
                            <a:schemeClr val="dk1"/>
                          </a:solidFill>
                          <a:latin typeface="+mn-lt"/>
                          <a:ea typeface="+mn-ea"/>
                          <a:cs typeface="+mn-cs"/>
                        </a:rPr>
                        <a:t>Hoverable Table</a:t>
                      </a:r>
                    </a:p>
                  </a:txBody>
                  <a:tcPr/>
                </a:tc>
                <a:tc>
                  <a:txBody>
                    <a:bodyPr/>
                    <a:lstStyle/>
                    <a:p>
                      <a:r>
                        <a:rPr kumimoji="0" lang="en-US" b="0" i="0" kern="1200" dirty="0" smtClean="0">
                          <a:solidFill>
                            <a:schemeClr val="dk1"/>
                          </a:solidFill>
                          <a:latin typeface="+mn-lt"/>
                          <a:ea typeface="+mn-ea"/>
                          <a:cs typeface="+mn-cs"/>
                        </a:rPr>
                        <a:t>Use the </a:t>
                      </a:r>
                      <a:r>
                        <a:rPr lang="en-US" dirty="0" smtClean="0">
                          <a:solidFill>
                            <a:srgbClr val="C00000"/>
                          </a:solidFill>
                        </a:rPr>
                        <a:t>:hover</a:t>
                      </a:r>
                      <a:r>
                        <a:rPr kumimoji="0" lang="en-US" b="0" i="0" kern="1200" dirty="0" smtClean="0">
                          <a:solidFill>
                            <a:schemeClr val="dk1"/>
                          </a:solidFill>
                          <a:latin typeface="+mn-lt"/>
                          <a:ea typeface="+mn-ea"/>
                          <a:cs typeface="+mn-cs"/>
                        </a:rPr>
                        <a:t> selector on &lt;tr&gt; to highlight table rows on mouse over</a:t>
                      </a:r>
                      <a:endParaRPr lang="en-US" dirty="0"/>
                    </a:p>
                  </a:txBody>
                  <a:tcPr/>
                </a:tc>
              </a:tr>
              <a:tr h="748794">
                <a:tc>
                  <a:txBody>
                    <a:bodyPr/>
                    <a:lstStyle/>
                    <a:p>
                      <a:r>
                        <a:rPr kumimoji="0" lang="en-US" b="0" i="0" kern="1200" dirty="0" smtClean="0">
                          <a:solidFill>
                            <a:schemeClr val="dk1"/>
                          </a:solidFill>
                          <a:latin typeface="+mn-lt"/>
                          <a:ea typeface="+mn-ea"/>
                          <a:cs typeface="+mn-cs"/>
                        </a:rPr>
                        <a:t>Striped Tables</a:t>
                      </a:r>
                      <a:endParaRPr kumimoji="0" lang="en-US" b="0" i="0" kern="1200" dirty="0">
                        <a:solidFill>
                          <a:schemeClr val="dk1"/>
                        </a:solidFill>
                        <a:latin typeface="+mn-lt"/>
                        <a:ea typeface="+mn-ea"/>
                        <a:cs typeface="+mn-cs"/>
                      </a:endParaRPr>
                    </a:p>
                  </a:txBody>
                  <a:tcPr/>
                </a:tc>
                <a:tc>
                  <a:txBody>
                    <a:bodyPr/>
                    <a:lstStyle/>
                    <a:p>
                      <a:r>
                        <a:rPr kumimoji="0" lang="en-US" b="0" i="0" kern="1200" dirty="0" smtClean="0">
                          <a:solidFill>
                            <a:schemeClr val="dk1"/>
                          </a:solidFill>
                          <a:latin typeface="+mn-lt"/>
                          <a:ea typeface="+mn-ea"/>
                          <a:cs typeface="+mn-cs"/>
                        </a:rPr>
                        <a:t>For zebra-striped tables, use the </a:t>
                      </a:r>
                      <a:r>
                        <a:rPr lang="en-US" dirty="0" smtClean="0">
                          <a:solidFill>
                            <a:srgbClr val="C00000"/>
                          </a:solidFill>
                        </a:rPr>
                        <a:t>nth-child()</a:t>
                      </a:r>
                      <a:r>
                        <a:rPr kumimoji="0" lang="en-US" b="0" i="0" kern="1200" dirty="0" smtClean="0">
                          <a:solidFill>
                            <a:srgbClr val="C00000"/>
                          </a:solidFill>
                          <a:latin typeface="+mn-lt"/>
                          <a:ea typeface="+mn-ea"/>
                          <a:cs typeface="+mn-cs"/>
                        </a:rPr>
                        <a:t> </a:t>
                      </a:r>
                      <a:r>
                        <a:rPr kumimoji="0" lang="en-US" b="0" i="0" kern="1200" dirty="0" smtClean="0">
                          <a:solidFill>
                            <a:schemeClr val="dk1"/>
                          </a:solidFill>
                          <a:latin typeface="+mn-lt"/>
                          <a:ea typeface="+mn-ea"/>
                          <a:cs typeface="+mn-cs"/>
                        </a:rPr>
                        <a:t>selector and add a </a:t>
                      </a:r>
                      <a:r>
                        <a:rPr lang="en-US" dirty="0" smtClean="0"/>
                        <a:t>background-color</a:t>
                      </a:r>
                      <a:r>
                        <a:rPr kumimoji="0" lang="en-US" b="0" i="0" kern="1200" dirty="0" smtClean="0">
                          <a:solidFill>
                            <a:schemeClr val="dk1"/>
                          </a:solidFill>
                          <a:latin typeface="+mn-lt"/>
                          <a:ea typeface="+mn-ea"/>
                          <a:cs typeface="+mn-cs"/>
                        </a:rPr>
                        <a:t> to all </a:t>
                      </a:r>
                      <a:r>
                        <a:rPr kumimoji="0" lang="en-US" b="0" i="0" kern="1200" dirty="0" smtClean="0">
                          <a:solidFill>
                            <a:srgbClr val="C00000"/>
                          </a:solidFill>
                          <a:latin typeface="+mn-lt"/>
                          <a:ea typeface="+mn-ea"/>
                          <a:cs typeface="+mn-cs"/>
                        </a:rPr>
                        <a:t>even (or odd) </a:t>
                      </a:r>
                      <a:r>
                        <a:rPr kumimoji="0" lang="en-US" b="0" i="0" kern="1200" dirty="0" smtClean="0">
                          <a:solidFill>
                            <a:schemeClr val="dk1"/>
                          </a:solidFill>
                          <a:latin typeface="+mn-lt"/>
                          <a:ea typeface="+mn-ea"/>
                          <a:cs typeface="+mn-cs"/>
                        </a:rPr>
                        <a:t>table rows</a:t>
                      </a:r>
                      <a:endParaRPr lang="en-US" dirty="0"/>
                    </a:p>
                  </a:txBody>
                  <a:tcPr/>
                </a:tc>
              </a:tr>
            </a:tbl>
          </a:graphicData>
        </a:graphic>
      </p:graphicFrame>
    </p:spTree>
    <p:extLst>
      <p:ext uri="{BB962C8B-B14F-4D97-AF65-F5344CB8AC3E}">
        <p14:creationId xmlns:p14="http://schemas.microsoft.com/office/powerpoint/2010/main" val="26491396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Display</a:t>
            </a:r>
            <a:endParaRPr lang="en-US" dirty="0"/>
          </a:p>
        </p:txBody>
      </p:sp>
      <p:sp>
        <p:nvSpPr>
          <p:cNvPr id="3" name="Content Placeholder 2"/>
          <p:cNvSpPr>
            <a:spLocks noGrp="1"/>
          </p:cNvSpPr>
          <p:nvPr>
            <p:ph idx="1"/>
          </p:nvPr>
        </p:nvSpPr>
        <p:spPr/>
        <p:txBody>
          <a:bodyPr/>
          <a:lstStyle/>
          <a:p>
            <a:r>
              <a:rPr lang="en-US" dirty="0" smtClean="0"/>
              <a:t>The display property is the most important CSS property for controlling layout.</a:t>
            </a:r>
          </a:p>
          <a:p>
            <a:endParaRPr lang="en-US" dirty="0" smtClean="0"/>
          </a:p>
          <a:p>
            <a:r>
              <a:rPr lang="en-US" dirty="0" smtClean="0"/>
              <a:t>Every HTML element has a default display value depending on what type of element it is. The default display value for most elements is</a:t>
            </a:r>
            <a:r>
              <a:rPr lang="en-US" dirty="0" smtClean="0">
                <a:solidFill>
                  <a:schemeClr val="accent2">
                    <a:lumMod val="50000"/>
                  </a:schemeClr>
                </a:solidFill>
              </a:rPr>
              <a:t> block or inline-block.</a:t>
            </a:r>
            <a:endParaRPr lang="en-US" dirty="0">
              <a:solidFill>
                <a:schemeClr val="accent2">
                  <a:lumMod val="50000"/>
                </a:schemeClr>
              </a:solidFill>
            </a:endParaRPr>
          </a:p>
        </p:txBody>
      </p:sp>
    </p:spTree>
    <p:extLst>
      <p:ext uri="{BB962C8B-B14F-4D97-AF65-F5344CB8AC3E}">
        <p14:creationId xmlns:p14="http://schemas.microsoft.com/office/powerpoint/2010/main" val="199876893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762000"/>
          </a:xfrm>
        </p:spPr>
        <p:txBody>
          <a:bodyPr>
            <a:normAutofit fontScale="90000"/>
          </a:bodyPr>
          <a:lstStyle/>
          <a:p>
            <a:r>
              <a:rPr lang="en-US" dirty="0" smtClean="0"/>
              <a:t>CSS Float</a:t>
            </a:r>
            <a:endParaRPr lang="en-US" dirty="0"/>
          </a:p>
        </p:txBody>
      </p:sp>
      <p:sp>
        <p:nvSpPr>
          <p:cNvPr id="3" name="Content Placeholder 2"/>
          <p:cNvSpPr>
            <a:spLocks noGrp="1"/>
          </p:cNvSpPr>
          <p:nvPr>
            <p:ph idx="1"/>
          </p:nvPr>
        </p:nvSpPr>
        <p:spPr>
          <a:xfrm>
            <a:off x="457200" y="1447800"/>
            <a:ext cx="8229600" cy="4953000"/>
          </a:xfrm>
        </p:spPr>
        <p:txBody>
          <a:bodyPr/>
          <a:lstStyle/>
          <a:p>
            <a:endParaRPr lang="en-US" dirty="0" smtClean="0"/>
          </a:p>
          <a:p>
            <a:endParaRPr lang="en-US" dirty="0"/>
          </a:p>
          <a:p>
            <a:r>
              <a:rPr lang="en-US" dirty="0" smtClean="0"/>
              <a:t>The float property is used for positioning and formatting content e.g. let an image float left to the text in a container.</a:t>
            </a:r>
          </a:p>
          <a:p>
            <a:r>
              <a:rPr lang="en-US" dirty="0" smtClean="0"/>
              <a:t>The float property can have one of the following values:</a:t>
            </a:r>
          </a:p>
          <a:p>
            <a:pPr lvl="1"/>
            <a:r>
              <a:rPr lang="en-US" dirty="0" smtClean="0">
                <a:solidFill>
                  <a:schemeClr val="accent2">
                    <a:lumMod val="50000"/>
                  </a:schemeClr>
                </a:solidFill>
              </a:rPr>
              <a:t>left </a:t>
            </a:r>
            <a:r>
              <a:rPr lang="en-US" dirty="0" smtClean="0"/>
              <a:t>- The element floats to the left of its container</a:t>
            </a:r>
          </a:p>
          <a:p>
            <a:pPr lvl="1"/>
            <a:r>
              <a:rPr lang="en-US" dirty="0" smtClean="0">
                <a:solidFill>
                  <a:schemeClr val="accent2">
                    <a:lumMod val="50000"/>
                  </a:schemeClr>
                </a:solidFill>
              </a:rPr>
              <a:t>right</a:t>
            </a:r>
            <a:r>
              <a:rPr lang="en-US" dirty="0" smtClean="0"/>
              <a:t> - The element floats to the right of its container</a:t>
            </a:r>
          </a:p>
          <a:p>
            <a:pPr lvl="1"/>
            <a:r>
              <a:rPr lang="en-US" dirty="0" smtClean="0">
                <a:solidFill>
                  <a:schemeClr val="accent2">
                    <a:lumMod val="50000"/>
                  </a:schemeClr>
                </a:solidFill>
              </a:rPr>
              <a:t>none</a:t>
            </a:r>
            <a:r>
              <a:rPr lang="en-US" dirty="0" smtClean="0"/>
              <a:t> - The element does not float (will be displayed just where it occurs in the text). This is default</a:t>
            </a:r>
          </a:p>
          <a:p>
            <a:pPr lvl="1"/>
            <a:r>
              <a:rPr lang="en-US" dirty="0" smtClean="0">
                <a:solidFill>
                  <a:schemeClr val="accent2">
                    <a:lumMod val="50000"/>
                  </a:schemeClr>
                </a:solidFill>
              </a:rPr>
              <a:t>inherit</a:t>
            </a:r>
            <a:r>
              <a:rPr lang="en-US" dirty="0" smtClean="0"/>
              <a:t> - The element inherits the float value of its parent</a:t>
            </a:r>
          </a:p>
          <a:p>
            <a:endParaRPr lang="en-US" dirty="0"/>
          </a:p>
        </p:txBody>
      </p:sp>
    </p:spTree>
    <p:extLst>
      <p:ext uri="{BB962C8B-B14F-4D97-AF65-F5344CB8AC3E}">
        <p14:creationId xmlns:p14="http://schemas.microsoft.com/office/powerpoint/2010/main" val="35966263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219200"/>
          </a:xfrm>
        </p:spPr>
        <p:txBody>
          <a:bodyPr/>
          <a:lstStyle/>
          <a:p>
            <a:r>
              <a:rPr lang="en-US" dirty="0" smtClean="0"/>
              <a:t>Box Sizing</a:t>
            </a:r>
            <a:endParaRPr lang="en-US" dirty="0"/>
          </a:p>
        </p:txBody>
      </p:sp>
      <p:sp>
        <p:nvSpPr>
          <p:cNvPr id="3" name="Content Placeholder 2"/>
          <p:cNvSpPr>
            <a:spLocks noGrp="1"/>
          </p:cNvSpPr>
          <p:nvPr>
            <p:ph idx="1"/>
          </p:nvPr>
        </p:nvSpPr>
        <p:spPr>
          <a:xfrm>
            <a:off x="457200" y="1371600"/>
            <a:ext cx="8229600" cy="4953000"/>
          </a:xfrm>
        </p:spPr>
        <p:txBody>
          <a:bodyPr>
            <a:normAutofit fontScale="92500"/>
          </a:bodyPr>
          <a:lstStyle/>
          <a:p>
            <a:endParaRPr lang="en-US" dirty="0" smtClean="0"/>
          </a:p>
          <a:p>
            <a:endParaRPr lang="en-US" dirty="0"/>
          </a:p>
          <a:p>
            <a:r>
              <a:rPr lang="en-US" dirty="0" smtClean="0"/>
              <a:t>The CSS box-sizing property allows us to include the padding and border in an element's total width and height.</a:t>
            </a:r>
          </a:p>
          <a:p>
            <a:r>
              <a:rPr lang="en-US" dirty="0" smtClean="0"/>
              <a:t>By default, the width and height of an element is calculated like this:</a:t>
            </a:r>
          </a:p>
          <a:p>
            <a:r>
              <a:rPr lang="en-US" dirty="0" smtClean="0"/>
              <a:t>width + padding + border = actual width of an element</a:t>
            </a:r>
            <a:br>
              <a:rPr lang="en-US" dirty="0" smtClean="0"/>
            </a:br>
            <a:r>
              <a:rPr lang="en-US" dirty="0" smtClean="0"/>
              <a:t>height + padding + border = actual height of an element</a:t>
            </a:r>
          </a:p>
          <a:p>
            <a:r>
              <a:rPr lang="en-US" dirty="0" smtClean="0"/>
              <a:t>This means: When you set the width/height of an element, the element often appears bigger than you have set (because the element's border and padding are added to the element's specified width/height).</a:t>
            </a:r>
          </a:p>
          <a:p>
            <a:r>
              <a:rPr lang="en-US" dirty="0" smtClean="0"/>
              <a:t>The </a:t>
            </a:r>
            <a:r>
              <a:rPr lang="en-US" dirty="0" smtClean="0">
                <a:solidFill>
                  <a:schemeClr val="accent2">
                    <a:lumMod val="50000"/>
                  </a:schemeClr>
                </a:solidFill>
              </a:rPr>
              <a:t>box-sizing</a:t>
            </a:r>
            <a:r>
              <a:rPr lang="en-US" dirty="0" smtClean="0"/>
              <a:t> property solves this problem</a:t>
            </a:r>
            <a:endParaRPr lang="en-US" dirty="0"/>
          </a:p>
        </p:txBody>
      </p:sp>
    </p:spTree>
    <p:extLst>
      <p:ext uri="{BB962C8B-B14F-4D97-AF65-F5344CB8AC3E}">
        <p14:creationId xmlns:p14="http://schemas.microsoft.com/office/powerpoint/2010/main" val="409700446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Property</a:t>
            </a:r>
            <a:endParaRPr lang="en-US" dirty="0"/>
          </a:p>
        </p:txBody>
      </p:sp>
      <p:sp>
        <p:nvSpPr>
          <p:cNvPr id="3" name="Content Placeholder 2"/>
          <p:cNvSpPr>
            <a:spLocks noGrp="1"/>
          </p:cNvSpPr>
          <p:nvPr>
            <p:ph idx="1"/>
          </p:nvPr>
        </p:nvSpPr>
        <p:spPr/>
        <p:txBody>
          <a:bodyPr/>
          <a:lstStyle/>
          <a:p>
            <a:r>
              <a:rPr lang="en-US" dirty="0" smtClean="0"/>
              <a:t>The box-sizing property allows us to include the padding and border in an element's total width and height.</a:t>
            </a:r>
          </a:p>
          <a:p>
            <a:r>
              <a:rPr lang="en-US" dirty="0" smtClean="0"/>
              <a:t>If you set </a:t>
            </a:r>
            <a:r>
              <a:rPr lang="en-US" dirty="0" smtClean="0">
                <a:solidFill>
                  <a:srgbClr val="FF0000"/>
                </a:solidFill>
              </a:rPr>
              <a:t>box-sizing: border-box;</a:t>
            </a:r>
            <a:r>
              <a:rPr lang="en-US" dirty="0" smtClean="0"/>
              <a:t> on an element, padding and border are included in the width and height.</a:t>
            </a:r>
          </a:p>
          <a:p>
            <a:endParaRPr lang="en-US" dirty="0"/>
          </a:p>
        </p:txBody>
      </p:sp>
    </p:spTree>
    <p:extLst>
      <p:ext uri="{BB962C8B-B14F-4D97-AF65-F5344CB8AC3E}">
        <p14:creationId xmlns:p14="http://schemas.microsoft.com/office/powerpoint/2010/main" val="17999626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- 5</a:t>
            </a:r>
            <a:endParaRPr lang="en-US" dirty="0"/>
          </a:p>
        </p:txBody>
      </p:sp>
      <p:sp>
        <p:nvSpPr>
          <p:cNvPr id="3" name="Content Placeholder 2"/>
          <p:cNvSpPr>
            <a:spLocks noGrp="1"/>
          </p:cNvSpPr>
          <p:nvPr>
            <p:ph idx="1"/>
          </p:nvPr>
        </p:nvSpPr>
        <p:spPr/>
        <p:txBody>
          <a:bodyPr/>
          <a:lstStyle/>
          <a:p>
            <a:r>
              <a:rPr lang="en-US" dirty="0" smtClean="0"/>
              <a:t>HTML:</a:t>
            </a:r>
          </a:p>
          <a:p>
            <a:pPr lvl="1"/>
            <a:r>
              <a:rPr lang="en-US" dirty="0" smtClean="0"/>
              <a:t>HTML stands for Hyper-Text-Markup-Language.</a:t>
            </a:r>
          </a:p>
          <a:p>
            <a:pPr lvl="1"/>
            <a:r>
              <a:rPr lang="en-US" dirty="0" smtClean="0"/>
              <a:t>HTML is not a Programming Language but it is a Markup Language.</a:t>
            </a:r>
          </a:p>
          <a:p>
            <a:pPr lvl="1"/>
            <a:r>
              <a:rPr lang="en-US" dirty="0" smtClean="0"/>
              <a:t>HTML is used to create web pages and web applications.</a:t>
            </a:r>
          </a:p>
          <a:p>
            <a:pPr lvl="1"/>
            <a:endParaRPr lang="en-US" dirty="0" smtClean="0"/>
          </a:p>
          <a:p>
            <a:pPr lvl="1"/>
            <a:endParaRPr lang="en-US" dirty="0"/>
          </a:p>
        </p:txBody>
      </p:sp>
    </p:spTree>
    <p:extLst>
      <p:ext uri="{BB962C8B-B14F-4D97-AF65-F5344CB8AC3E}">
        <p14:creationId xmlns:p14="http://schemas.microsoft.com/office/powerpoint/2010/main" val="3118469421"/>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Images</a:t>
            </a:r>
            <a:endParaRPr lang="en-US" dirty="0"/>
          </a:p>
        </p:txBody>
      </p:sp>
      <p:sp>
        <p:nvSpPr>
          <p:cNvPr id="3" name="Content Placeholder 2"/>
          <p:cNvSpPr>
            <a:spLocks noGrp="1"/>
          </p:cNvSpPr>
          <p:nvPr>
            <p:ph idx="1"/>
          </p:nvPr>
        </p:nvSpPr>
        <p:spPr/>
        <p:txBody>
          <a:bodyPr/>
          <a:lstStyle/>
          <a:p>
            <a:r>
              <a:rPr lang="en-US" dirty="0" smtClean="0"/>
              <a:t>Border and  Radius:</a:t>
            </a:r>
          </a:p>
          <a:p>
            <a:pPr lvl="1"/>
            <a:r>
              <a:rPr lang="en-US" dirty="0" smtClean="0"/>
              <a:t>These Properties will help you to style your images.</a:t>
            </a:r>
          </a:p>
          <a:p>
            <a:pPr lvl="1"/>
            <a:r>
              <a:rPr lang="en-US" dirty="0" smtClean="0"/>
              <a:t>Use the border-radius property to create rounded images</a:t>
            </a:r>
          </a:p>
          <a:p>
            <a:pPr lvl="1"/>
            <a:r>
              <a:rPr lang="en-US" dirty="0" smtClean="0"/>
              <a:t>Use the border property to create thumbnail images</a:t>
            </a:r>
            <a:endParaRPr lang="en-US" dirty="0"/>
          </a:p>
        </p:txBody>
      </p:sp>
    </p:spTree>
    <p:extLst>
      <p:ext uri="{BB962C8B-B14F-4D97-AF65-F5344CB8AC3E}">
        <p14:creationId xmlns:p14="http://schemas.microsoft.com/office/powerpoint/2010/main" val="279013512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 Images	</a:t>
            </a:r>
            <a:endParaRPr lang="en-US" dirty="0"/>
          </a:p>
        </p:txBody>
      </p:sp>
      <p:sp>
        <p:nvSpPr>
          <p:cNvPr id="3" name="Content Placeholder 2"/>
          <p:cNvSpPr>
            <a:spLocks noGrp="1"/>
          </p:cNvSpPr>
          <p:nvPr>
            <p:ph idx="1"/>
          </p:nvPr>
        </p:nvSpPr>
        <p:spPr/>
        <p:txBody>
          <a:bodyPr/>
          <a:lstStyle/>
          <a:p>
            <a:r>
              <a:rPr lang="en-US" dirty="0" smtClean="0"/>
              <a:t>Responsive images will automatically adjust to fit the size of the screen.</a:t>
            </a:r>
          </a:p>
          <a:p>
            <a:r>
              <a:rPr lang="en-US" dirty="0" smtClean="0"/>
              <a:t>If you want an image to scale down if it has to, but never scale up to be larger than its original size. To set this we have to give max-width property as 100% and height should be auto.</a:t>
            </a:r>
          </a:p>
        </p:txBody>
      </p:sp>
    </p:spTree>
    <p:extLst>
      <p:ext uri="{BB962C8B-B14F-4D97-AF65-F5344CB8AC3E}">
        <p14:creationId xmlns:p14="http://schemas.microsoft.com/office/powerpoint/2010/main" val="54604293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Center an Image</a:t>
            </a:r>
            <a:endParaRPr lang="en-US" dirty="0"/>
          </a:p>
        </p:txBody>
      </p:sp>
      <p:sp>
        <p:nvSpPr>
          <p:cNvPr id="3" name="Content Placeholder 2"/>
          <p:cNvSpPr>
            <a:spLocks noGrp="1"/>
          </p:cNvSpPr>
          <p:nvPr>
            <p:ph idx="1"/>
          </p:nvPr>
        </p:nvSpPr>
        <p:spPr/>
        <p:txBody>
          <a:bodyPr/>
          <a:lstStyle/>
          <a:p>
            <a:r>
              <a:rPr lang="en-US" dirty="0" smtClean="0"/>
              <a:t>To center an image, set left and right margin to </a:t>
            </a:r>
            <a:r>
              <a:rPr lang="en-US" dirty="0" smtClean="0">
                <a:solidFill>
                  <a:srgbClr val="C00000"/>
                </a:solidFill>
              </a:rPr>
              <a:t>auto</a:t>
            </a:r>
            <a:r>
              <a:rPr lang="en-US" dirty="0" smtClean="0"/>
              <a:t> and make it into a </a:t>
            </a:r>
            <a:r>
              <a:rPr lang="en-US" dirty="0" smtClean="0">
                <a:solidFill>
                  <a:srgbClr val="C00000"/>
                </a:solidFill>
              </a:rPr>
              <a:t>block</a:t>
            </a:r>
            <a:r>
              <a:rPr lang="en-US" dirty="0" smtClean="0"/>
              <a:t> element</a:t>
            </a:r>
            <a:endParaRPr lang="en-US" dirty="0"/>
          </a:p>
        </p:txBody>
      </p:sp>
    </p:spTree>
    <p:extLst>
      <p:ext uri="{BB962C8B-B14F-4D97-AF65-F5344CB8AC3E}">
        <p14:creationId xmlns:p14="http://schemas.microsoft.com/office/powerpoint/2010/main" val="7219550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p:spPr>
        <p:txBody>
          <a:bodyPr>
            <a:normAutofit/>
          </a:bodyPr>
          <a:lstStyle/>
          <a:p>
            <a:r>
              <a:rPr lang="en-US" dirty="0" smtClean="0"/>
              <a:t>Polaroid Images</a:t>
            </a:r>
            <a:endParaRPr lang="en-US" dirty="0"/>
          </a:p>
        </p:txBody>
      </p:sp>
      <p:pic>
        <p:nvPicPr>
          <p:cNvPr id="6" name="Content Placeholder 5" descr="polar.jpg"/>
          <p:cNvPicPr>
            <a:picLocks noGrp="1" noChangeAspect="1"/>
          </p:cNvPicPr>
          <p:nvPr>
            <p:ph idx="1"/>
          </p:nvPr>
        </p:nvPicPr>
        <p:blipFill>
          <a:blip r:embed="rId2"/>
          <a:stretch>
            <a:fillRect/>
          </a:stretch>
        </p:blipFill>
        <p:spPr>
          <a:xfrm>
            <a:off x="762000" y="2743200"/>
            <a:ext cx="7620000" cy="3581400"/>
          </a:xfrm>
        </p:spPr>
      </p:pic>
    </p:spTree>
    <p:extLst>
      <p:ext uri="{BB962C8B-B14F-4D97-AF65-F5344CB8AC3E}">
        <p14:creationId xmlns:p14="http://schemas.microsoft.com/office/powerpoint/2010/main" val="204399322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Transparent Images</a:t>
            </a:r>
            <a:endParaRPr lang="en-US" dirty="0"/>
          </a:p>
        </p:txBody>
      </p:sp>
      <p:sp>
        <p:nvSpPr>
          <p:cNvPr id="3" name="Content Placeholder 2"/>
          <p:cNvSpPr>
            <a:spLocks noGrp="1"/>
          </p:cNvSpPr>
          <p:nvPr>
            <p:ph idx="1"/>
          </p:nvPr>
        </p:nvSpPr>
        <p:spPr/>
        <p:txBody>
          <a:bodyPr/>
          <a:lstStyle/>
          <a:p>
            <a:r>
              <a:rPr lang="en-US" dirty="0" smtClean="0"/>
              <a:t>The opacity property can take a value from 0.0 - 1.0. The lower value, the more transparent</a:t>
            </a:r>
            <a:endParaRPr lang="en-US" dirty="0"/>
          </a:p>
        </p:txBody>
      </p:sp>
    </p:spTree>
    <p:extLst>
      <p:ext uri="{BB962C8B-B14F-4D97-AF65-F5344CB8AC3E}">
        <p14:creationId xmlns:p14="http://schemas.microsoft.com/office/powerpoint/2010/main" val="426440165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Filters in Images	</a:t>
            </a:r>
            <a:endParaRPr lang="en-US" dirty="0"/>
          </a:p>
        </p:txBody>
      </p:sp>
      <p:sp>
        <p:nvSpPr>
          <p:cNvPr id="3" name="Content Placeholder 2"/>
          <p:cNvSpPr>
            <a:spLocks noGrp="1"/>
          </p:cNvSpPr>
          <p:nvPr>
            <p:ph idx="1"/>
          </p:nvPr>
        </p:nvSpPr>
        <p:spPr/>
        <p:txBody>
          <a:bodyPr/>
          <a:lstStyle/>
          <a:p>
            <a:r>
              <a:rPr lang="en-US" dirty="0" smtClean="0"/>
              <a:t>The CSS filter property adds visual effects (like blur and saturation) to an element.</a:t>
            </a:r>
          </a:p>
          <a:p>
            <a:r>
              <a:rPr lang="en-US" b="1" dirty="0" smtClean="0"/>
              <a:t>Note:</a:t>
            </a:r>
            <a:r>
              <a:rPr lang="en-US" dirty="0" smtClean="0"/>
              <a:t> The filter property is not supported in Internet Explorer or Edge 12.</a:t>
            </a:r>
          </a:p>
          <a:p>
            <a:endParaRPr lang="en-US" dirty="0"/>
          </a:p>
        </p:txBody>
      </p:sp>
    </p:spTree>
    <p:extLst>
      <p:ext uri="{BB962C8B-B14F-4D97-AF65-F5344CB8AC3E}">
        <p14:creationId xmlns:p14="http://schemas.microsoft.com/office/powerpoint/2010/main" val="56577724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838200"/>
          </a:xfrm>
        </p:spPr>
        <p:txBody>
          <a:bodyPr/>
          <a:lstStyle/>
          <a:p>
            <a:r>
              <a:rPr lang="en-US" dirty="0" smtClean="0"/>
              <a:t>Properties Used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520545752"/>
              </p:ext>
            </p:extLst>
          </p:nvPr>
        </p:nvGraphicFramePr>
        <p:xfrm>
          <a:off x="457200" y="2209795"/>
          <a:ext cx="8229601" cy="4023360"/>
        </p:xfrm>
        <a:graphic>
          <a:graphicData uri="http://schemas.openxmlformats.org/drawingml/2006/table">
            <a:tbl>
              <a:tblPr firstRow="1" bandRow="1">
                <a:tableStyleId>{21E4AEA4-8DFA-4A89-87EB-49C32662AFE0}</a:tableStyleId>
              </a:tblPr>
              <a:tblGrid>
                <a:gridCol w="886265"/>
                <a:gridCol w="2618935"/>
                <a:gridCol w="4724401"/>
              </a:tblGrid>
              <a:tr h="339437">
                <a:tc>
                  <a:txBody>
                    <a:bodyPr/>
                    <a:lstStyle/>
                    <a:p>
                      <a:r>
                        <a:rPr lang="en-US" dirty="0" smtClean="0"/>
                        <a:t>Filters</a:t>
                      </a:r>
                      <a:endParaRPr lang="en-US" dirty="0"/>
                    </a:p>
                  </a:txBody>
                  <a:tcPr/>
                </a:tc>
                <a:tc>
                  <a:txBody>
                    <a:bodyPr/>
                    <a:lstStyle/>
                    <a:p>
                      <a:r>
                        <a:rPr lang="en-US" dirty="0" smtClean="0"/>
                        <a:t>Properties</a:t>
                      </a:r>
                      <a:endParaRPr lang="en-US" dirty="0"/>
                    </a:p>
                  </a:txBody>
                  <a:tcPr/>
                </a:tc>
                <a:tc>
                  <a:txBody>
                    <a:bodyPr/>
                    <a:lstStyle/>
                    <a:p>
                      <a:r>
                        <a:rPr lang="en-US" dirty="0" smtClean="0"/>
                        <a:t>Example Value</a:t>
                      </a:r>
                      <a:endParaRPr lang="en-US" dirty="0"/>
                    </a:p>
                  </a:txBody>
                  <a:tcPr/>
                </a:tc>
              </a:tr>
              <a:tr h="339437">
                <a:tc rowSpan="10">
                  <a:txBody>
                    <a:bodyPr/>
                    <a:lstStyle/>
                    <a:p>
                      <a:r>
                        <a:rPr lang="en-US" dirty="0" smtClean="0"/>
                        <a:t>filter</a:t>
                      </a:r>
                      <a:endParaRPr lang="en-US" dirty="0"/>
                    </a:p>
                  </a:txBody>
                  <a:tcPr/>
                </a:tc>
                <a:tc>
                  <a:txBody>
                    <a:bodyPr/>
                    <a:lstStyle/>
                    <a:p>
                      <a:r>
                        <a:rPr lang="en-US" dirty="0" smtClean="0"/>
                        <a:t>Blur</a:t>
                      </a:r>
                      <a:endParaRPr lang="en-US" dirty="0"/>
                    </a:p>
                  </a:txBody>
                  <a:tcPr/>
                </a:tc>
                <a:tc>
                  <a:txBody>
                    <a:bodyPr/>
                    <a:lstStyle/>
                    <a:p>
                      <a:r>
                        <a:rPr lang="en-US" dirty="0" smtClean="0"/>
                        <a:t>2px</a:t>
                      </a:r>
                      <a:r>
                        <a:rPr lang="en-US" baseline="0" dirty="0" smtClean="0"/>
                        <a:t>  (By default it is 0)</a:t>
                      </a:r>
                      <a:endParaRPr lang="en-US" dirty="0"/>
                    </a:p>
                  </a:txBody>
                  <a:tcPr/>
                </a:tc>
              </a:tr>
              <a:tr h="339437">
                <a:tc vMerge="1">
                  <a:txBody>
                    <a:bodyPr/>
                    <a:lstStyle/>
                    <a:p>
                      <a:endParaRPr lang="en-US" dirty="0"/>
                    </a:p>
                  </a:txBody>
                  <a:tcPr/>
                </a:tc>
                <a:tc>
                  <a:txBody>
                    <a:bodyPr/>
                    <a:lstStyle/>
                    <a:p>
                      <a:r>
                        <a:rPr lang="en-US" dirty="0" smtClean="0"/>
                        <a:t>Brightness</a:t>
                      </a:r>
                      <a:endParaRPr lang="en-US" dirty="0"/>
                    </a:p>
                  </a:txBody>
                  <a:tcPr/>
                </a:tc>
                <a:tc>
                  <a:txBody>
                    <a:bodyPr/>
                    <a:lstStyle/>
                    <a:p>
                      <a:r>
                        <a:rPr lang="en-US" dirty="0" smtClean="0"/>
                        <a:t>0.0 to 1.0</a:t>
                      </a:r>
                      <a:endParaRPr lang="en-US" dirty="0"/>
                    </a:p>
                  </a:txBody>
                  <a:tcPr/>
                </a:tc>
              </a:tr>
              <a:tr h="339437">
                <a:tc vMerge="1">
                  <a:txBody>
                    <a:bodyPr/>
                    <a:lstStyle/>
                    <a:p>
                      <a:endParaRPr lang="en-US" dirty="0"/>
                    </a:p>
                  </a:txBody>
                  <a:tcPr/>
                </a:tc>
                <a:tc>
                  <a:txBody>
                    <a:bodyPr/>
                    <a:lstStyle/>
                    <a:p>
                      <a:r>
                        <a:rPr lang="en-US" dirty="0" smtClean="0"/>
                        <a:t>Contrast</a:t>
                      </a:r>
                      <a:endParaRPr lang="en-US" dirty="0"/>
                    </a:p>
                  </a:txBody>
                  <a:tcPr/>
                </a:tc>
                <a:tc>
                  <a:txBody>
                    <a:bodyPr/>
                    <a:lstStyle/>
                    <a:p>
                      <a:r>
                        <a:rPr lang="en-US" dirty="0" smtClean="0"/>
                        <a:t>0</a:t>
                      </a:r>
                      <a:r>
                        <a:rPr lang="en-US" baseline="0" dirty="0" smtClean="0"/>
                        <a:t> to any number</a:t>
                      </a:r>
                      <a:endParaRPr lang="en-US" dirty="0"/>
                    </a:p>
                  </a:txBody>
                  <a:tcPr/>
                </a:tc>
              </a:tr>
              <a:tr h="339437">
                <a:tc vMerge="1">
                  <a:txBody>
                    <a:bodyPr/>
                    <a:lstStyle/>
                    <a:p>
                      <a:endParaRPr lang="en-US" dirty="0"/>
                    </a:p>
                  </a:txBody>
                  <a:tcPr/>
                </a:tc>
                <a:tc>
                  <a:txBody>
                    <a:bodyPr/>
                    <a:lstStyle/>
                    <a:p>
                      <a:r>
                        <a:rPr lang="en-US" dirty="0" smtClean="0"/>
                        <a:t>Grayscale</a:t>
                      </a:r>
                      <a:endParaRPr lang="en-US" dirty="0"/>
                    </a:p>
                  </a:txBody>
                  <a:tcPr/>
                </a:tc>
                <a:tc>
                  <a:txBody>
                    <a:bodyPr/>
                    <a:lstStyle/>
                    <a:p>
                      <a:r>
                        <a:rPr lang="en-US" dirty="0" smtClean="0"/>
                        <a:t>0.0</a:t>
                      </a:r>
                      <a:r>
                        <a:rPr lang="en-US" baseline="0" dirty="0" smtClean="0"/>
                        <a:t> to 1.0</a:t>
                      </a:r>
                      <a:endParaRPr lang="en-US" dirty="0"/>
                    </a:p>
                  </a:txBody>
                  <a:tcPr/>
                </a:tc>
              </a:tr>
              <a:tr h="339437">
                <a:tc vMerge="1">
                  <a:txBody>
                    <a:bodyPr/>
                    <a:lstStyle/>
                    <a:p>
                      <a:endParaRPr lang="en-US" dirty="0"/>
                    </a:p>
                  </a:txBody>
                  <a:tcPr/>
                </a:tc>
                <a:tc>
                  <a:txBody>
                    <a:bodyPr/>
                    <a:lstStyle/>
                    <a:p>
                      <a:r>
                        <a:rPr lang="en-US" dirty="0" smtClean="0"/>
                        <a:t>Hue-rotate</a:t>
                      </a:r>
                      <a:endParaRPr lang="en-US" dirty="0"/>
                    </a:p>
                  </a:txBody>
                  <a:tcPr/>
                </a:tc>
                <a:tc>
                  <a:txBody>
                    <a:bodyPr/>
                    <a:lstStyle/>
                    <a:p>
                      <a:r>
                        <a:rPr lang="en-US" dirty="0" smtClean="0"/>
                        <a:t>50deg</a:t>
                      </a:r>
                      <a:r>
                        <a:rPr lang="en-US" baseline="0" dirty="0" smtClean="0"/>
                        <a:t> (By default 0deg)</a:t>
                      </a:r>
                      <a:endParaRPr lang="en-US" dirty="0"/>
                    </a:p>
                  </a:txBody>
                  <a:tcPr/>
                </a:tc>
              </a:tr>
              <a:tr h="339437">
                <a:tc vMerge="1">
                  <a:txBody>
                    <a:bodyPr/>
                    <a:lstStyle/>
                    <a:p>
                      <a:endParaRPr lang="en-US" dirty="0"/>
                    </a:p>
                  </a:txBody>
                  <a:tcPr/>
                </a:tc>
                <a:tc>
                  <a:txBody>
                    <a:bodyPr/>
                    <a:lstStyle/>
                    <a:p>
                      <a:r>
                        <a:rPr lang="en-US" dirty="0" smtClean="0"/>
                        <a:t>Invert</a:t>
                      </a:r>
                      <a:endParaRPr lang="en-US" dirty="0"/>
                    </a:p>
                  </a:txBody>
                  <a:tcPr/>
                </a:tc>
                <a:tc>
                  <a:txBody>
                    <a:bodyPr/>
                    <a:lstStyle/>
                    <a:p>
                      <a:r>
                        <a:rPr lang="en-US" dirty="0" smtClean="0"/>
                        <a:t>0.0 to</a:t>
                      </a:r>
                      <a:r>
                        <a:rPr lang="en-US" baseline="0" dirty="0" smtClean="0"/>
                        <a:t> 1.0</a:t>
                      </a:r>
                      <a:endParaRPr lang="en-US" dirty="0"/>
                    </a:p>
                  </a:txBody>
                  <a:tcPr/>
                </a:tc>
              </a:tr>
              <a:tr h="339437">
                <a:tc vMerge="1">
                  <a:txBody>
                    <a:bodyPr/>
                    <a:lstStyle/>
                    <a:p>
                      <a:endParaRPr lang="en-US" dirty="0"/>
                    </a:p>
                  </a:txBody>
                  <a:tcPr/>
                </a:tc>
                <a:tc>
                  <a:txBody>
                    <a:bodyPr/>
                    <a:lstStyle/>
                    <a:p>
                      <a:r>
                        <a:rPr lang="en-US" dirty="0" smtClean="0"/>
                        <a:t>Opacity</a:t>
                      </a:r>
                      <a:endParaRPr lang="en-US" dirty="0"/>
                    </a:p>
                  </a:txBody>
                  <a:tcPr/>
                </a:tc>
                <a:tc>
                  <a:txBody>
                    <a:bodyPr/>
                    <a:lstStyle/>
                    <a:p>
                      <a:r>
                        <a:rPr lang="en-US" dirty="0" smtClean="0"/>
                        <a:t>0.0 to</a:t>
                      </a:r>
                      <a:r>
                        <a:rPr lang="en-US" baseline="0" dirty="0" smtClean="0"/>
                        <a:t> 1.0</a:t>
                      </a:r>
                      <a:endParaRPr lang="en-US" dirty="0"/>
                    </a:p>
                  </a:txBody>
                  <a:tcPr/>
                </a:tc>
              </a:tr>
              <a:tr h="339437">
                <a:tc vMerge="1">
                  <a:txBody>
                    <a:bodyPr/>
                    <a:lstStyle/>
                    <a:p>
                      <a:endParaRPr lang="en-US" dirty="0"/>
                    </a:p>
                  </a:txBody>
                  <a:tcPr/>
                </a:tc>
                <a:tc>
                  <a:txBody>
                    <a:bodyPr/>
                    <a:lstStyle/>
                    <a:p>
                      <a:r>
                        <a:rPr lang="en-US" dirty="0" smtClean="0"/>
                        <a:t>Saturate</a:t>
                      </a:r>
                      <a:endParaRPr lang="en-US" dirty="0"/>
                    </a:p>
                  </a:txBody>
                  <a:tcPr/>
                </a:tc>
                <a:tc>
                  <a:txBody>
                    <a:bodyPr/>
                    <a:lstStyle/>
                    <a:p>
                      <a:r>
                        <a:rPr lang="en-US" dirty="0" smtClean="0"/>
                        <a:t>1 to any number</a:t>
                      </a:r>
                      <a:endParaRPr lang="en-US" dirty="0"/>
                    </a:p>
                  </a:txBody>
                  <a:tcPr/>
                </a:tc>
              </a:tr>
              <a:tr h="339437">
                <a:tc vMerge="1">
                  <a:txBody>
                    <a:bodyPr/>
                    <a:lstStyle/>
                    <a:p>
                      <a:endParaRPr lang="en-US" dirty="0"/>
                    </a:p>
                  </a:txBody>
                  <a:tcPr/>
                </a:tc>
                <a:tc>
                  <a:txBody>
                    <a:bodyPr/>
                    <a:lstStyle/>
                    <a:p>
                      <a:r>
                        <a:rPr lang="en-US" dirty="0" smtClean="0"/>
                        <a:t>Sepia</a:t>
                      </a:r>
                      <a:endParaRPr lang="en-US" dirty="0"/>
                    </a:p>
                  </a:txBody>
                  <a:tcPr/>
                </a:tc>
                <a:tc>
                  <a:txBody>
                    <a:bodyPr/>
                    <a:lstStyle/>
                    <a:p>
                      <a:r>
                        <a:rPr lang="en-US" dirty="0" smtClean="0"/>
                        <a:t>0.0 to 1.0</a:t>
                      </a:r>
                      <a:endParaRPr lang="en-US" dirty="0"/>
                    </a:p>
                  </a:txBody>
                  <a:tcPr/>
                </a:tc>
              </a:tr>
              <a:tr h="339437">
                <a:tc vMerge="1">
                  <a:txBody>
                    <a:bodyPr/>
                    <a:lstStyle/>
                    <a:p>
                      <a:endParaRPr lang="en-US" dirty="0"/>
                    </a:p>
                  </a:txBody>
                  <a:tcPr/>
                </a:tc>
                <a:tc>
                  <a:txBody>
                    <a:bodyPr/>
                    <a:lstStyle/>
                    <a:p>
                      <a:r>
                        <a:rPr lang="en-US" dirty="0" smtClean="0"/>
                        <a:t>Drop-shadow</a:t>
                      </a:r>
                      <a:endParaRPr lang="en-US" dirty="0"/>
                    </a:p>
                  </a:txBody>
                  <a:tcPr/>
                </a:tc>
                <a:tc>
                  <a:txBody>
                    <a:bodyPr/>
                    <a:lstStyle/>
                    <a:p>
                      <a:r>
                        <a:rPr lang="en-US" dirty="0" smtClean="0"/>
                        <a:t>2px 2px 5px (horizontal</a:t>
                      </a:r>
                      <a:r>
                        <a:rPr lang="en-US" baseline="0" dirty="0" smtClean="0"/>
                        <a:t> , vertical, blur)</a:t>
                      </a:r>
                      <a:endParaRPr lang="en-US" dirty="0"/>
                    </a:p>
                  </a:txBody>
                  <a:tcPr/>
                </a:tc>
              </a:tr>
            </a:tbl>
          </a:graphicData>
        </a:graphic>
      </p:graphicFrame>
    </p:spTree>
    <p:extLst>
      <p:ext uri="{BB962C8B-B14F-4D97-AF65-F5344CB8AC3E}">
        <p14:creationId xmlns:p14="http://schemas.microsoft.com/office/powerpoint/2010/main" val="5259787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Flip an Image</a:t>
            </a:r>
            <a:endParaRPr lang="en-US" dirty="0"/>
          </a:p>
        </p:txBody>
      </p:sp>
      <p:sp>
        <p:nvSpPr>
          <p:cNvPr id="3" name="Content Placeholder 2"/>
          <p:cNvSpPr>
            <a:spLocks noGrp="1"/>
          </p:cNvSpPr>
          <p:nvPr>
            <p:ph idx="1"/>
          </p:nvPr>
        </p:nvSpPr>
        <p:spPr/>
        <p:txBody>
          <a:bodyPr/>
          <a:lstStyle/>
          <a:p>
            <a:r>
              <a:rPr lang="en-US" dirty="0" smtClean="0"/>
              <a:t>Transform property is used to flip the image.	</a:t>
            </a:r>
          </a:p>
          <a:p>
            <a:pPr lvl="1"/>
            <a:r>
              <a:rPr lang="en-US" dirty="0" smtClean="0"/>
              <a:t>Ex. transform: scaleX(-1);</a:t>
            </a:r>
          </a:p>
          <a:p>
            <a:pPr lvl="1"/>
            <a:r>
              <a:rPr lang="en-US" dirty="0" smtClean="0"/>
              <a:t>transform: scaleY(-1)</a:t>
            </a:r>
          </a:p>
          <a:p>
            <a:pPr lvl="1"/>
            <a:r>
              <a:rPr lang="en-US" dirty="0" smtClean="0"/>
              <a:t>transform: scale(-1) // for both x and y</a:t>
            </a:r>
            <a:endParaRPr lang="en-US" dirty="0"/>
          </a:p>
        </p:txBody>
      </p:sp>
    </p:spTree>
    <p:extLst>
      <p:ext uri="{BB962C8B-B14F-4D97-AF65-F5344CB8AC3E}">
        <p14:creationId xmlns:p14="http://schemas.microsoft.com/office/powerpoint/2010/main" val="191315338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Pagination</a:t>
            </a:r>
            <a:endParaRPr lang="en-US" dirty="0"/>
          </a:p>
        </p:txBody>
      </p:sp>
      <p:sp>
        <p:nvSpPr>
          <p:cNvPr id="3" name="Content Placeholder 2"/>
          <p:cNvSpPr>
            <a:spLocks noGrp="1"/>
          </p:cNvSpPr>
          <p:nvPr>
            <p:ph idx="1"/>
          </p:nvPr>
        </p:nvSpPr>
        <p:spPr/>
        <p:txBody>
          <a:bodyPr/>
          <a:lstStyle/>
          <a:p>
            <a:r>
              <a:rPr lang="en-US" dirty="0" smtClean="0"/>
              <a:t>If you have a website with lots of pages, you may wish to add some sort of pagination to each page.</a:t>
            </a:r>
          </a:p>
          <a:p>
            <a:r>
              <a:rPr lang="en-US" dirty="0" smtClean="0"/>
              <a:t>left pointing double angle quotation mark:</a:t>
            </a:r>
            <a:endParaRPr lang="en-US" dirty="0"/>
          </a:p>
          <a:p>
            <a:r>
              <a:rPr lang="en-US" dirty="0" smtClean="0"/>
              <a:t>&amp;laquo; </a:t>
            </a:r>
            <a:r>
              <a:rPr lang="en-US" dirty="0" smtClean="0">
                <a:sym typeface="Wingdings" pitchFamily="2" charset="2"/>
              </a:rPr>
              <a:t> &lt;&lt;</a:t>
            </a:r>
          </a:p>
          <a:p>
            <a:r>
              <a:rPr lang="en-US" dirty="0" smtClean="0">
                <a:sym typeface="Wingdings" pitchFamily="2" charset="2"/>
              </a:rPr>
              <a:t>Right pointing double angle quotation mark:s</a:t>
            </a:r>
          </a:p>
          <a:p>
            <a:r>
              <a:rPr lang="en-US" dirty="0" smtClean="0">
                <a:sym typeface="Wingdings" pitchFamily="2" charset="2"/>
              </a:rPr>
              <a:t>&amp;raquo;  &gt;&gt;</a:t>
            </a:r>
            <a:endParaRPr lang="en-US" dirty="0" smtClean="0"/>
          </a:p>
        </p:txBody>
      </p:sp>
    </p:spTree>
    <p:extLst>
      <p:ext uri="{BB962C8B-B14F-4D97-AF65-F5344CB8AC3E}">
        <p14:creationId xmlns:p14="http://schemas.microsoft.com/office/powerpoint/2010/main" val="42488709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762000"/>
          </a:xfrm>
        </p:spPr>
        <p:txBody>
          <a:bodyPr>
            <a:normAutofit fontScale="90000"/>
          </a:bodyPr>
          <a:lstStyle/>
          <a:p>
            <a:r>
              <a:rPr lang="en-US" dirty="0" smtClean="0"/>
              <a:t>Properties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9495333"/>
              </p:ext>
            </p:extLst>
          </p:nvPr>
        </p:nvGraphicFramePr>
        <p:xfrm>
          <a:off x="152400" y="2362200"/>
          <a:ext cx="8839200" cy="3374502"/>
        </p:xfrm>
        <a:graphic>
          <a:graphicData uri="http://schemas.openxmlformats.org/drawingml/2006/table">
            <a:tbl>
              <a:tblPr firstRow="1" bandRow="1">
                <a:tableStyleId>{21E4AEA4-8DFA-4A89-87EB-49C32662AFE0}</a:tableStyleId>
              </a:tblPr>
              <a:tblGrid>
                <a:gridCol w="2619022"/>
                <a:gridCol w="6220178"/>
              </a:tblGrid>
              <a:tr h="345822">
                <a:tc>
                  <a:txBody>
                    <a:bodyPr/>
                    <a:lstStyle/>
                    <a:p>
                      <a:r>
                        <a:rPr lang="en-US" sz="1400" dirty="0" smtClean="0"/>
                        <a:t>Property</a:t>
                      </a:r>
                      <a:endParaRPr lang="en-US" sz="1400" dirty="0"/>
                    </a:p>
                  </a:txBody>
                  <a:tcPr/>
                </a:tc>
                <a:tc>
                  <a:txBody>
                    <a:bodyPr/>
                    <a:lstStyle/>
                    <a:p>
                      <a:r>
                        <a:rPr lang="en-US" sz="1400" dirty="0" smtClean="0"/>
                        <a:t>Description</a:t>
                      </a:r>
                      <a:endParaRPr lang="en-US" sz="1400" dirty="0"/>
                    </a:p>
                  </a:txBody>
                  <a:tcPr/>
                </a:tc>
              </a:tr>
              <a:tr h="587897">
                <a:tc>
                  <a:txBody>
                    <a:bodyPr/>
                    <a:lstStyle/>
                    <a:p>
                      <a:r>
                        <a:rPr lang="en-US" sz="1400" dirty="0" smtClean="0"/>
                        <a:t>Hover </a:t>
                      </a:r>
                      <a:r>
                        <a:rPr lang="en-US" sz="1400" baseline="0" dirty="0" smtClean="0"/>
                        <a:t> and  active</a:t>
                      </a:r>
                      <a:endParaRPr lang="en-US" sz="1400"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smtClean="0"/>
                        <a:t>Highlight the current page with an .active class, and use the :hover selector to change the color of each page link when moving the mouse over them</a:t>
                      </a:r>
                    </a:p>
                  </a:txBody>
                  <a:tcPr/>
                </a:tc>
              </a:tr>
              <a:tr h="829972">
                <a:tc>
                  <a:txBody>
                    <a:bodyPr/>
                    <a:lstStyle/>
                    <a:p>
                      <a:r>
                        <a:rPr lang="en-US" sz="1400" dirty="0" smtClean="0"/>
                        <a:t>Border-Radius</a:t>
                      </a:r>
                      <a:endParaRPr lang="en-US" sz="1400" dirty="0"/>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400" dirty="0" smtClean="0"/>
                        <a:t>Add the border-radius property if you want a rounded "active" and "hover" button.</a:t>
                      </a:r>
                    </a:p>
                    <a:p>
                      <a:endParaRPr lang="en-US" sz="1400" dirty="0"/>
                    </a:p>
                  </a:txBody>
                  <a:tcPr/>
                </a:tc>
              </a:tr>
              <a:tr h="345822">
                <a:tc>
                  <a:txBody>
                    <a:bodyPr/>
                    <a:lstStyle/>
                    <a:p>
                      <a:r>
                        <a:rPr lang="en-US" sz="1400" dirty="0" smtClean="0"/>
                        <a:t>Border</a:t>
                      </a:r>
                      <a:endParaRPr lang="en-US" sz="1400" dirty="0"/>
                    </a:p>
                  </a:txBody>
                  <a:tcPr/>
                </a:tc>
                <a:tc>
                  <a:txBody>
                    <a:bodyPr/>
                    <a:lstStyle/>
                    <a:p>
                      <a:r>
                        <a:rPr kumimoji="0" lang="en-US" sz="1400" b="0" i="0" kern="1200" dirty="0" smtClean="0">
                          <a:solidFill>
                            <a:schemeClr val="dk1"/>
                          </a:solidFill>
                          <a:latin typeface="+mn-lt"/>
                          <a:ea typeface="+mn-ea"/>
                          <a:cs typeface="+mn-cs"/>
                        </a:rPr>
                        <a:t>Use the </a:t>
                      </a:r>
                      <a:r>
                        <a:rPr lang="en-US" sz="1400" dirty="0" smtClean="0"/>
                        <a:t>border</a:t>
                      </a:r>
                      <a:r>
                        <a:rPr kumimoji="0" lang="en-US" sz="1400" b="0" i="0" kern="1200" dirty="0" smtClean="0">
                          <a:solidFill>
                            <a:schemeClr val="dk1"/>
                          </a:solidFill>
                          <a:latin typeface="+mn-lt"/>
                          <a:ea typeface="+mn-ea"/>
                          <a:cs typeface="+mn-cs"/>
                        </a:rPr>
                        <a:t> property to add borders to the pagination</a:t>
                      </a:r>
                      <a:endParaRPr lang="en-US" sz="1400" dirty="0"/>
                    </a:p>
                  </a:txBody>
                  <a:tcPr/>
                </a:tc>
              </a:tr>
              <a:tr h="421663">
                <a:tc>
                  <a:txBody>
                    <a:bodyPr/>
                    <a:lstStyle/>
                    <a:p>
                      <a:r>
                        <a:rPr lang="en-US" sz="1400" dirty="0" smtClean="0"/>
                        <a:t>First-child,</a:t>
                      </a:r>
                      <a:r>
                        <a:rPr lang="en-US" sz="1400" baseline="0" dirty="0" smtClean="0"/>
                        <a:t> last-child</a:t>
                      </a:r>
                      <a:endParaRPr lang="en-US" sz="1400" dirty="0"/>
                    </a:p>
                  </a:txBody>
                  <a:tcPr/>
                </a:tc>
                <a:tc>
                  <a:txBody>
                    <a:bodyPr/>
                    <a:lstStyle/>
                    <a:p>
                      <a:r>
                        <a:rPr kumimoji="0" lang="en-US" sz="1400" b="0" i="0" kern="1200" dirty="0" smtClean="0">
                          <a:solidFill>
                            <a:schemeClr val="dk1"/>
                          </a:solidFill>
                          <a:latin typeface="+mn-lt"/>
                          <a:ea typeface="+mn-ea"/>
                          <a:cs typeface="+mn-cs"/>
                        </a:rPr>
                        <a:t>Add rounded borders to your first and last link in the pagination</a:t>
                      </a:r>
                      <a:endParaRPr lang="en-US" sz="1400" dirty="0"/>
                    </a:p>
                  </a:txBody>
                  <a:tcPr/>
                </a:tc>
              </a:tr>
              <a:tr h="421663">
                <a:tc>
                  <a:txBody>
                    <a:bodyPr/>
                    <a:lstStyle/>
                    <a:p>
                      <a:r>
                        <a:rPr lang="en-US" sz="1400" dirty="0" smtClean="0"/>
                        <a:t>Margin</a:t>
                      </a:r>
                      <a:endParaRPr lang="en-US" sz="1400" dirty="0"/>
                    </a:p>
                  </a:txBody>
                  <a:tcPr/>
                </a:tc>
                <a:tc>
                  <a:txBody>
                    <a:bodyPr/>
                    <a:lstStyle/>
                    <a:p>
                      <a:r>
                        <a:rPr kumimoji="0" lang="en-US" sz="1400" b="0" i="0" kern="1200" dirty="0" smtClean="0">
                          <a:solidFill>
                            <a:schemeClr val="dk1"/>
                          </a:solidFill>
                          <a:latin typeface="+mn-lt"/>
                          <a:ea typeface="+mn-ea"/>
                          <a:cs typeface="+mn-cs"/>
                        </a:rPr>
                        <a:t>Add the </a:t>
                      </a:r>
                      <a:r>
                        <a:rPr lang="en-US" sz="1400" dirty="0" smtClean="0"/>
                        <a:t>margin</a:t>
                      </a:r>
                      <a:r>
                        <a:rPr kumimoji="0" lang="en-US" sz="1400" b="0" i="0" kern="1200" dirty="0" smtClean="0">
                          <a:solidFill>
                            <a:schemeClr val="dk1"/>
                          </a:solidFill>
                          <a:latin typeface="+mn-lt"/>
                          <a:ea typeface="+mn-ea"/>
                          <a:cs typeface="+mn-cs"/>
                        </a:rPr>
                        <a:t> property if you do not want to group the page links</a:t>
                      </a:r>
                      <a:endParaRPr lang="en-US" sz="1400" dirty="0"/>
                    </a:p>
                  </a:txBody>
                  <a:tcPr/>
                </a:tc>
              </a:tr>
              <a:tr h="421663">
                <a:tc>
                  <a:txBody>
                    <a:bodyPr/>
                    <a:lstStyle/>
                    <a:p>
                      <a:r>
                        <a:rPr lang="en-US" sz="1400" dirty="0" smtClean="0"/>
                        <a:t>Font-Size</a:t>
                      </a:r>
                      <a:endParaRPr lang="en-US" sz="1400" dirty="0"/>
                    </a:p>
                  </a:txBody>
                  <a:tcPr/>
                </a:tc>
                <a:tc>
                  <a:txBody>
                    <a:bodyPr/>
                    <a:lstStyle/>
                    <a:p>
                      <a:r>
                        <a:rPr kumimoji="0" lang="en-US" sz="1400" b="0" i="0" kern="1200" dirty="0" smtClean="0">
                          <a:solidFill>
                            <a:schemeClr val="dk1"/>
                          </a:solidFill>
                          <a:latin typeface="+mn-lt"/>
                          <a:ea typeface="+mn-ea"/>
                          <a:cs typeface="+mn-cs"/>
                        </a:rPr>
                        <a:t>Change the size of the pagination with the </a:t>
                      </a:r>
                      <a:r>
                        <a:rPr lang="en-US" sz="1400" dirty="0" smtClean="0"/>
                        <a:t>font-size</a:t>
                      </a:r>
                      <a:r>
                        <a:rPr kumimoji="0" lang="en-US" sz="1400" b="0" i="0" kern="1200" dirty="0" smtClean="0">
                          <a:solidFill>
                            <a:schemeClr val="dk1"/>
                          </a:solidFill>
                          <a:latin typeface="+mn-lt"/>
                          <a:ea typeface="+mn-ea"/>
                          <a:cs typeface="+mn-cs"/>
                        </a:rPr>
                        <a:t> property</a:t>
                      </a:r>
                      <a:endParaRPr lang="en-US" sz="1400" dirty="0"/>
                    </a:p>
                  </a:txBody>
                  <a:tcPr/>
                </a:tc>
              </a:tr>
            </a:tbl>
          </a:graphicData>
        </a:graphic>
      </p:graphicFrame>
    </p:spTree>
    <p:extLst>
      <p:ext uri="{BB962C8B-B14F-4D97-AF65-F5344CB8AC3E}">
        <p14:creationId xmlns:p14="http://schemas.microsoft.com/office/powerpoint/2010/main" val="39757686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lstStyle/>
          <a:p>
            <a:r>
              <a:rPr lang="en-US" dirty="0" smtClean="0"/>
              <a:t>Html5 syntax</a:t>
            </a:r>
            <a:endParaRPr lang="en-US" dirty="0"/>
          </a:p>
        </p:txBody>
      </p:sp>
      <p:sp>
        <p:nvSpPr>
          <p:cNvPr id="3" name="Content Placeholder 2"/>
          <p:cNvSpPr>
            <a:spLocks noGrp="1"/>
          </p:cNvSpPr>
          <p:nvPr>
            <p:ph idx="1"/>
          </p:nvPr>
        </p:nvSpPr>
        <p:spPr>
          <a:xfrm>
            <a:off x="304800" y="1676400"/>
            <a:ext cx="7772400" cy="4846320"/>
          </a:xfrm>
        </p:spPr>
        <p:txBody>
          <a:bodyPr/>
          <a:lstStyle/>
          <a:p>
            <a:pPr>
              <a:buNone/>
            </a:pPr>
            <a:endParaRPr lang="en-US" dirty="0" smtClean="0"/>
          </a:p>
          <a:p>
            <a:pPr>
              <a:buNone/>
            </a:pPr>
            <a:r>
              <a:rPr lang="en-US" dirty="0" smtClean="0"/>
              <a:t>&lt;!DOCTYPE html</a:t>
            </a:r>
            <a:r>
              <a:rPr lang="en-US" b="1" dirty="0" smtClean="0"/>
              <a:t>&gt;</a:t>
            </a:r>
            <a:r>
              <a:rPr lang="en-US" dirty="0" smtClean="0"/>
              <a:t>  </a:t>
            </a:r>
          </a:p>
          <a:p>
            <a:pPr>
              <a:buNone/>
            </a:pPr>
            <a:r>
              <a:rPr lang="en-US" b="1" dirty="0" smtClean="0"/>
              <a:t>&lt;html&gt;</a:t>
            </a:r>
            <a:r>
              <a:rPr lang="en-US" dirty="0" smtClean="0"/>
              <a:t>  </a:t>
            </a:r>
          </a:p>
          <a:p>
            <a:pPr>
              <a:buNone/>
            </a:pPr>
            <a:r>
              <a:rPr lang="en-US" b="1" dirty="0" smtClean="0"/>
              <a:t>&lt;head&gt;</a:t>
            </a:r>
            <a:r>
              <a:rPr lang="en-US" dirty="0" smtClean="0"/>
              <a:t>  </a:t>
            </a:r>
          </a:p>
          <a:p>
            <a:pPr>
              <a:buNone/>
            </a:pPr>
            <a:r>
              <a:rPr lang="en-US" b="1" dirty="0" smtClean="0"/>
              <a:t>&lt;title&gt;</a:t>
            </a:r>
            <a:r>
              <a:rPr lang="en-US" dirty="0" smtClean="0"/>
              <a:t>Web page title</a:t>
            </a:r>
            <a:r>
              <a:rPr lang="en-US" b="1" dirty="0" smtClean="0"/>
              <a:t>&lt;/title&gt;</a:t>
            </a:r>
            <a:r>
              <a:rPr lang="en-US" dirty="0" smtClean="0"/>
              <a:t>  </a:t>
            </a:r>
          </a:p>
          <a:p>
            <a:pPr>
              <a:buNone/>
            </a:pPr>
            <a:r>
              <a:rPr lang="en-US" b="1" dirty="0" smtClean="0"/>
              <a:t>&lt;/head&gt;</a:t>
            </a:r>
            <a:r>
              <a:rPr lang="en-US" dirty="0" smtClean="0"/>
              <a:t>  </a:t>
            </a:r>
          </a:p>
          <a:p>
            <a:pPr>
              <a:buNone/>
            </a:pPr>
            <a:r>
              <a:rPr lang="en-US" b="1" dirty="0" smtClean="0"/>
              <a:t>&lt;body&gt;</a:t>
            </a:r>
            <a:r>
              <a:rPr lang="en-US" dirty="0" smtClean="0"/>
              <a:t>  </a:t>
            </a:r>
          </a:p>
          <a:p>
            <a:pPr>
              <a:buNone/>
            </a:pPr>
            <a:r>
              <a:rPr lang="en-US" b="1" dirty="0" smtClean="0"/>
              <a:t>&lt;/body&gt;</a:t>
            </a:r>
            <a:r>
              <a:rPr lang="en-US" dirty="0" smtClean="0"/>
              <a:t>  </a:t>
            </a:r>
          </a:p>
          <a:p>
            <a:pPr>
              <a:buNone/>
            </a:pPr>
            <a:r>
              <a:rPr lang="en-US" b="1" dirty="0" smtClean="0"/>
              <a:t>&lt;/html&gt;</a:t>
            </a:r>
            <a:r>
              <a:rPr lang="en-US" dirty="0" smtClean="0"/>
              <a:t>  </a:t>
            </a:r>
          </a:p>
          <a:p>
            <a:endParaRPr lang="en-US" dirty="0"/>
          </a:p>
        </p:txBody>
      </p:sp>
    </p:spTree>
    <p:extLst>
      <p:ext uri="{BB962C8B-B14F-4D97-AF65-F5344CB8AC3E}">
        <p14:creationId xmlns:p14="http://schemas.microsoft.com/office/powerpoint/2010/main" val="37105190"/>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066800"/>
          </a:xfrm>
        </p:spPr>
        <p:txBody>
          <a:bodyPr/>
          <a:lstStyle/>
          <a:p>
            <a:r>
              <a:rPr lang="en-US" dirty="0" smtClean="0"/>
              <a:t>CSS3 Buttons	</a:t>
            </a:r>
            <a:endParaRPr lang="en-US" dirty="0"/>
          </a:p>
        </p:txBody>
      </p:sp>
      <p:sp>
        <p:nvSpPr>
          <p:cNvPr id="3" name="Content Placeholder 2"/>
          <p:cNvSpPr>
            <a:spLocks noGrp="1"/>
          </p:cNvSpPr>
          <p:nvPr>
            <p:ph idx="1"/>
          </p:nvPr>
        </p:nvSpPr>
        <p:spPr>
          <a:xfrm>
            <a:off x="457200" y="1371600"/>
            <a:ext cx="8229600" cy="4953000"/>
          </a:xfrm>
        </p:spPr>
        <p:txBody>
          <a:bodyPr>
            <a:normAutofit fontScale="85000" lnSpcReduction="20000"/>
          </a:bodyPr>
          <a:lstStyle/>
          <a:p>
            <a:endParaRPr lang="en-US" dirty="0" smtClean="0"/>
          </a:p>
          <a:p>
            <a:endParaRPr lang="en-US" dirty="0"/>
          </a:p>
          <a:p>
            <a:endParaRPr lang="en-US" dirty="0" smtClean="0"/>
          </a:p>
          <a:p>
            <a:r>
              <a:rPr lang="en-US" dirty="0" smtClean="0"/>
              <a:t>Properties used to style the buttons</a:t>
            </a:r>
          </a:p>
          <a:p>
            <a:pPr lvl="1"/>
            <a:r>
              <a:rPr lang="en-US" dirty="0" smtClean="0"/>
              <a:t>Background-color</a:t>
            </a:r>
          </a:p>
          <a:p>
            <a:pPr lvl="1"/>
            <a:r>
              <a:rPr lang="en-US" dirty="0" smtClean="0"/>
              <a:t>Padding</a:t>
            </a:r>
          </a:p>
          <a:p>
            <a:pPr lvl="1"/>
            <a:r>
              <a:rPr lang="en-US" dirty="0" smtClean="0"/>
              <a:t>Color</a:t>
            </a:r>
          </a:p>
          <a:p>
            <a:pPr lvl="1"/>
            <a:r>
              <a:rPr lang="en-US" dirty="0" smtClean="0"/>
              <a:t>Margin</a:t>
            </a:r>
          </a:p>
          <a:p>
            <a:pPr lvl="1"/>
            <a:r>
              <a:rPr lang="en-US" dirty="0" smtClean="0"/>
              <a:t>Border</a:t>
            </a:r>
          </a:p>
          <a:p>
            <a:pPr lvl="1"/>
            <a:r>
              <a:rPr lang="en-US" dirty="0" smtClean="0"/>
              <a:t>Border-radius</a:t>
            </a:r>
          </a:p>
          <a:p>
            <a:pPr lvl="1"/>
            <a:r>
              <a:rPr lang="en-US" dirty="0" smtClean="0"/>
              <a:t>Float</a:t>
            </a:r>
          </a:p>
          <a:p>
            <a:pPr lvl="1"/>
            <a:r>
              <a:rPr lang="en-US" dirty="0" smtClean="0"/>
              <a:t>Display</a:t>
            </a:r>
          </a:p>
          <a:p>
            <a:pPr lvl="1"/>
            <a:r>
              <a:rPr lang="en-US" dirty="0" smtClean="0"/>
              <a:t>Hover</a:t>
            </a:r>
          </a:p>
          <a:p>
            <a:pPr lvl="1"/>
            <a:r>
              <a:rPr lang="en-US" dirty="0" smtClean="0"/>
              <a:t>Box-shadow</a:t>
            </a:r>
          </a:p>
          <a:p>
            <a:pPr lvl="1"/>
            <a:r>
              <a:rPr lang="en-US" dirty="0" smtClean="0"/>
              <a:t>Width</a:t>
            </a:r>
          </a:p>
          <a:p>
            <a:pPr lvl="1"/>
            <a:r>
              <a:rPr lang="en-US" dirty="0" smtClean="0"/>
              <a:t>Opacity</a:t>
            </a:r>
          </a:p>
        </p:txBody>
      </p:sp>
    </p:spTree>
    <p:extLst>
      <p:ext uri="{BB962C8B-B14F-4D97-AF65-F5344CB8AC3E}">
        <p14:creationId xmlns:p14="http://schemas.microsoft.com/office/powerpoint/2010/main" val="366048247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Transition</a:t>
            </a:r>
            <a:endParaRPr lang="en-US" dirty="0"/>
          </a:p>
        </p:txBody>
      </p:sp>
      <p:sp>
        <p:nvSpPr>
          <p:cNvPr id="3" name="Content Placeholder 2"/>
          <p:cNvSpPr>
            <a:spLocks noGrp="1"/>
          </p:cNvSpPr>
          <p:nvPr>
            <p:ph idx="1"/>
          </p:nvPr>
        </p:nvSpPr>
        <p:spPr/>
        <p:txBody>
          <a:bodyPr/>
          <a:lstStyle/>
          <a:p>
            <a:r>
              <a:rPr lang="en-US" dirty="0" smtClean="0"/>
              <a:t>Properties :</a:t>
            </a:r>
          </a:p>
          <a:p>
            <a:pPr lvl="1"/>
            <a:r>
              <a:rPr lang="en-US" dirty="0" smtClean="0"/>
              <a:t>transition-property</a:t>
            </a:r>
          </a:p>
          <a:p>
            <a:pPr lvl="1"/>
            <a:r>
              <a:rPr lang="en-US" dirty="0" smtClean="0"/>
              <a:t>transition-duration</a:t>
            </a:r>
          </a:p>
          <a:p>
            <a:pPr lvl="1"/>
            <a:r>
              <a:rPr lang="en-US" dirty="0" smtClean="0"/>
              <a:t>transition-delay</a:t>
            </a:r>
          </a:p>
          <a:p>
            <a:pPr lvl="1"/>
            <a:r>
              <a:rPr lang="en-US" dirty="0" smtClean="0"/>
              <a:t>transition-timing-function</a:t>
            </a:r>
          </a:p>
          <a:p>
            <a:pPr lvl="1"/>
            <a:r>
              <a:rPr lang="en-US" dirty="0" smtClean="0"/>
              <a:t>transition</a:t>
            </a:r>
            <a:endParaRPr lang="en-US" dirty="0"/>
          </a:p>
        </p:txBody>
      </p:sp>
    </p:spTree>
    <p:extLst>
      <p:ext uri="{BB962C8B-B14F-4D97-AF65-F5344CB8AC3E}">
        <p14:creationId xmlns:p14="http://schemas.microsoft.com/office/powerpoint/2010/main" val="40349343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Transition Timing Functions</a:t>
            </a:r>
            <a:endParaRPr lang="en-US" sz="4000"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41140049"/>
              </p:ext>
            </p:extLst>
          </p:nvPr>
        </p:nvGraphicFramePr>
        <p:xfrm>
          <a:off x="457200" y="2666999"/>
          <a:ext cx="8229600" cy="2743198"/>
        </p:xfrm>
        <a:graphic>
          <a:graphicData uri="http://schemas.openxmlformats.org/drawingml/2006/table">
            <a:tbl>
              <a:tblPr firstRow="1" bandRow="1">
                <a:tableStyleId>{21E4AEA4-8DFA-4A89-87EB-49C32662AFE0}</a:tableStyleId>
              </a:tblPr>
              <a:tblGrid>
                <a:gridCol w="1828800"/>
                <a:gridCol w="6400800"/>
              </a:tblGrid>
              <a:tr h="407848">
                <a:tc>
                  <a:txBody>
                    <a:bodyPr/>
                    <a:lstStyle/>
                    <a:p>
                      <a:r>
                        <a:rPr lang="en-US" dirty="0" smtClean="0"/>
                        <a:t>Function</a:t>
                      </a:r>
                      <a:endParaRPr lang="en-US" dirty="0"/>
                    </a:p>
                  </a:txBody>
                  <a:tcPr/>
                </a:tc>
                <a:tc>
                  <a:txBody>
                    <a:bodyPr/>
                    <a:lstStyle/>
                    <a:p>
                      <a:r>
                        <a:rPr lang="en-US" dirty="0" smtClean="0"/>
                        <a:t>Description</a:t>
                      </a:r>
                      <a:endParaRPr lang="en-US" dirty="0"/>
                    </a:p>
                  </a:txBody>
                  <a:tcPr/>
                </a:tc>
              </a:tr>
              <a:tr h="407848">
                <a:tc>
                  <a:txBody>
                    <a:bodyPr/>
                    <a:lstStyle/>
                    <a:p>
                      <a:r>
                        <a:rPr kumimoji="0" lang="en-US" b="0" i="0" kern="1200" dirty="0" smtClean="0">
                          <a:solidFill>
                            <a:schemeClr val="dk1"/>
                          </a:solidFill>
                          <a:effectLst/>
                          <a:latin typeface="+mn-lt"/>
                          <a:ea typeface="+mn-ea"/>
                          <a:cs typeface="+mn-cs"/>
                        </a:rPr>
                        <a:t>ease</a:t>
                      </a:r>
                      <a:endParaRPr lang="en-US" dirty="0"/>
                    </a:p>
                  </a:txBody>
                  <a:tcPr/>
                </a:tc>
                <a:tc>
                  <a:txBody>
                    <a:bodyPr/>
                    <a:lstStyle/>
                    <a:p>
                      <a:r>
                        <a:rPr kumimoji="0" lang="en-US" b="0" i="0" kern="1200" dirty="0" smtClean="0">
                          <a:solidFill>
                            <a:schemeClr val="dk1"/>
                          </a:solidFill>
                          <a:effectLst/>
                          <a:latin typeface="+mn-lt"/>
                          <a:ea typeface="+mn-ea"/>
                          <a:cs typeface="+mn-cs"/>
                        </a:rPr>
                        <a:t>specifies a transition effect with a fast</a:t>
                      </a:r>
                      <a:r>
                        <a:rPr kumimoji="0" lang="en-US" b="0" i="0" kern="1200" baseline="0" dirty="0" smtClean="0">
                          <a:solidFill>
                            <a:schemeClr val="dk1"/>
                          </a:solidFill>
                          <a:effectLst/>
                          <a:latin typeface="+mn-lt"/>
                          <a:ea typeface="+mn-ea"/>
                          <a:cs typeface="+mn-cs"/>
                        </a:rPr>
                        <a:t> </a:t>
                      </a:r>
                      <a:r>
                        <a:rPr kumimoji="0" lang="en-US" b="0" i="0" kern="1200" dirty="0" smtClean="0">
                          <a:solidFill>
                            <a:schemeClr val="dk1"/>
                          </a:solidFill>
                          <a:effectLst/>
                          <a:latin typeface="+mn-lt"/>
                          <a:ea typeface="+mn-ea"/>
                          <a:cs typeface="+mn-cs"/>
                        </a:rPr>
                        <a:t>start</a:t>
                      </a:r>
                      <a:r>
                        <a:rPr kumimoji="0" lang="en-US" b="0" i="0" kern="1200" baseline="0" dirty="0" smtClean="0">
                          <a:solidFill>
                            <a:schemeClr val="dk1"/>
                          </a:solidFill>
                          <a:effectLst/>
                          <a:latin typeface="+mn-lt"/>
                          <a:ea typeface="+mn-ea"/>
                          <a:cs typeface="+mn-cs"/>
                        </a:rPr>
                        <a:t> and end. (default)</a:t>
                      </a:r>
                      <a:endParaRPr lang="en-US" dirty="0"/>
                    </a:p>
                  </a:txBody>
                  <a:tcPr/>
                </a:tc>
              </a:tr>
              <a:tr h="703958">
                <a:tc>
                  <a:txBody>
                    <a:bodyPr/>
                    <a:lstStyle/>
                    <a:p>
                      <a:r>
                        <a:rPr kumimoji="0" lang="en-US" b="0" i="0" kern="1200" dirty="0" smtClean="0">
                          <a:solidFill>
                            <a:schemeClr val="dk1"/>
                          </a:solidFill>
                          <a:effectLst/>
                          <a:latin typeface="+mn-lt"/>
                          <a:ea typeface="+mn-ea"/>
                          <a:cs typeface="+mn-cs"/>
                        </a:rPr>
                        <a:t>linear</a:t>
                      </a:r>
                      <a:endParaRPr lang="en-US" dirty="0"/>
                    </a:p>
                  </a:txBody>
                  <a:tcPr/>
                </a:tc>
                <a:tc>
                  <a:txBody>
                    <a:bodyPr/>
                    <a:lstStyle/>
                    <a:p>
                      <a:r>
                        <a:rPr kumimoji="0" lang="en-US" b="0" i="0" kern="1200" dirty="0" smtClean="0">
                          <a:solidFill>
                            <a:schemeClr val="dk1"/>
                          </a:solidFill>
                          <a:effectLst/>
                          <a:latin typeface="+mn-lt"/>
                          <a:ea typeface="+mn-ea"/>
                          <a:cs typeface="+mn-cs"/>
                        </a:rPr>
                        <a:t>specifies a transition effect with the same speed from start to end</a:t>
                      </a:r>
                      <a:endParaRPr lang="en-US" dirty="0"/>
                    </a:p>
                  </a:txBody>
                  <a:tcPr/>
                </a:tc>
              </a:tr>
              <a:tr h="407848">
                <a:tc>
                  <a:txBody>
                    <a:bodyPr/>
                    <a:lstStyle/>
                    <a:p>
                      <a:r>
                        <a:rPr kumimoji="0" lang="en-US" b="0" i="0" kern="1200" dirty="0" smtClean="0">
                          <a:solidFill>
                            <a:schemeClr val="dk1"/>
                          </a:solidFill>
                          <a:effectLst/>
                          <a:latin typeface="+mn-lt"/>
                          <a:ea typeface="+mn-ea"/>
                          <a:cs typeface="+mn-cs"/>
                        </a:rPr>
                        <a:t>ease-in</a:t>
                      </a:r>
                      <a:endParaRPr lang="en-US" dirty="0"/>
                    </a:p>
                  </a:txBody>
                  <a:tcPr/>
                </a:tc>
                <a:tc>
                  <a:txBody>
                    <a:bodyPr/>
                    <a:lstStyle/>
                    <a:p>
                      <a:r>
                        <a:rPr kumimoji="0" lang="en-US" b="0" i="0" kern="1200" dirty="0" smtClean="0">
                          <a:solidFill>
                            <a:schemeClr val="dk1"/>
                          </a:solidFill>
                          <a:effectLst/>
                          <a:latin typeface="+mn-lt"/>
                          <a:ea typeface="+mn-ea"/>
                          <a:cs typeface="+mn-cs"/>
                        </a:rPr>
                        <a:t>specifies a transition effect with a slow start</a:t>
                      </a:r>
                      <a:endParaRPr lang="en-US" dirty="0"/>
                    </a:p>
                  </a:txBody>
                  <a:tcPr/>
                </a:tc>
              </a:tr>
              <a:tr h="407848">
                <a:tc>
                  <a:txBody>
                    <a:bodyPr/>
                    <a:lstStyle/>
                    <a:p>
                      <a:r>
                        <a:rPr kumimoji="0" lang="en-US" b="0" i="0" kern="1200" dirty="0" smtClean="0">
                          <a:solidFill>
                            <a:schemeClr val="dk1"/>
                          </a:solidFill>
                          <a:effectLst/>
                          <a:latin typeface="+mn-lt"/>
                          <a:ea typeface="+mn-ea"/>
                          <a:cs typeface="+mn-cs"/>
                        </a:rPr>
                        <a:t>ease-out</a:t>
                      </a:r>
                      <a:endParaRPr lang="en-US" dirty="0"/>
                    </a:p>
                  </a:txBody>
                  <a:tcPr/>
                </a:tc>
                <a:tc>
                  <a:txBody>
                    <a:bodyPr/>
                    <a:lstStyle/>
                    <a:p>
                      <a:r>
                        <a:rPr kumimoji="0" lang="en-US" b="0" i="0" kern="1200" dirty="0" smtClean="0">
                          <a:solidFill>
                            <a:schemeClr val="dk1"/>
                          </a:solidFill>
                          <a:effectLst/>
                          <a:latin typeface="+mn-lt"/>
                          <a:ea typeface="+mn-ea"/>
                          <a:cs typeface="+mn-cs"/>
                        </a:rPr>
                        <a:t>specifies a transition effect with a slow end</a:t>
                      </a:r>
                      <a:endParaRPr lang="en-US" dirty="0"/>
                    </a:p>
                  </a:txBody>
                  <a:tcPr/>
                </a:tc>
              </a:tr>
              <a:tr h="407848">
                <a:tc>
                  <a:txBody>
                    <a:bodyPr/>
                    <a:lstStyle/>
                    <a:p>
                      <a:r>
                        <a:rPr kumimoji="0" lang="en-US" b="0" i="0" kern="1200" dirty="0" smtClean="0">
                          <a:solidFill>
                            <a:schemeClr val="dk1"/>
                          </a:solidFill>
                          <a:effectLst/>
                          <a:latin typeface="+mn-lt"/>
                          <a:ea typeface="+mn-ea"/>
                          <a:cs typeface="+mn-cs"/>
                        </a:rPr>
                        <a:t>ease-in-out</a:t>
                      </a:r>
                      <a:endParaRPr lang="en-US" dirty="0"/>
                    </a:p>
                  </a:txBody>
                  <a:tcPr/>
                </a:tc>
                <a:tc>
                  <a:txBody>
                    <a:bodyPr/>
                    <a:lstStyle/>
                    <a:p>
                      <a:r>
                        <a:rPr kumimoji="0" lang="en-US" b="0" i="0" kern="1200" dirty="0" smtClean="0">
                          <a:solidFill>
                            <a:schemeClr val="dk1"/>
                          </a:solidFill>
                          <a:effectLst/>
                          <a:latin typeface="+mn-lt"/>
                          <a:ea typeface="+mn-ea"/>
                          <a:cs typeface="+mn-cs"/>
                        </a:rPr>
                        <a:t>specifies a transition effect with a slow start and end</a:t>
                      </a:r>
                      <a:endParaRPr lang="en-US" dirty="0"/>
                    </a:p>
                  </a:txBody>
                  <a:tcPr/>
                </a:tc>
              </a:tr>
            </a:tbl>
          </a:graphicData>
        </a:graphic>
      </p:graphicFrame>
    </p:spTree>
    <p:extLst>
      <p:ext uri="{BB962C8B-B14F-4D97-AF65-F5344CB8AC3E}">
        <p14:creationId xmlns:p14="http://schemas.microsoft.com/office/powerpoint/2010/main" val="222930517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lstStyle/>
          <a:p>
            <a:r>
              <a:rPr lang="en-US" dirty="0" smtClean="0"/>
              <a:t>CSS3 Animations</a:t>
            </a:r>
            <a:endParaRPr lang="en-US" dirty="0"/>
          </a:p>
        </p:txBody>
      </p:sp>
      <p:sp>
        <p:nvSpPr>
          <p:cNvPr id="3" name="Content Placeholder 2"/>
          <p:cNvSpPr>
            <a:spLocks noGrp="1"/>
          </p:cNvSpPr>
          <p:nvPr>
            <p:ph idx="1"/>
          </p:nvPr>
        </p:nvSpPr>
        <p:spPr>
          <a:xfrm>
            <a:off x="457200" y="2133600"/>
            <a:ext cx="8229600" cy="4343400"/>
          </a:xfrm>
        </p:spPr>
        <p:txBody>
          <a:bodyPr>
            <a:normAutofit/>
          </a:bodyPr>
          <a:lstStyle/>
          <a:p>
            <a:r>
              <a:rPr lang="en-US" dirty="0" smtClean="0"/>
              <a:t>CSS allows animation of HTML elements without using JavaScript or Flash!</a:t>
            </a:r>
          </a:p>
          <a:p>
            <a:endParaRPr lang="en-US" dirty="0"/>
          </a:p>
        </p:txBody>
      </p:sp>
    </p:spTree>
    <p:extLst>
      <p:ext uri="{BB962C8B-B14F-4D97-AF65-F5344CB8AC3E}">
        <p14:creationId xmlns:p14="http://schemas.microsoft.com/office/powerpoint/2010/main" val="199485820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828571372"/>
              </p:ext>
            </p:extLst>
          </p:nvPr>
        </p:nvGraphicFramePr>
        <p:xfrm>
          <a:off x="152400" y="304799"/>
          <a:ext cx="8610600" cy="5784047"/>
        </p:xfrm>
        <a:graphic>
          <a:graphicData uri="http://schemas.openxmlformats.org/drawingml/2006/table">
            <a:tbl>
              <a:tblPr firstRow="1" bandRow="1">
                <a:tableStyleId>{21E4AEA4-8DFA-4A89-87EB-49C32662AFE0}</a:tableStyleId>
              </a:tblPr>
              <a:tblGrid>
                <a:gridCol w="2987675"/>
                <a:gridCol w="5622925"/>
              </a:tblGrid>
              <a:tr h="368383">
                <a:tc>
                  <a:txBody>
                    <a:bodyPr/>
                    <a:lstStyle/>
                    <a:p>
                      <a:r>
                        <a:rPr lang="en-US" dirty="0" smtClean="0"/>
                        <a:t>Property</a:t>
                      </a:r>
                      <a:endParaRPr lang="en-US" dirty="0"/>
                    </a:p>
                  </a:txBody>
                  <a:tcPr/>
                </a:tc>
                <a:tc>
                  <a:txBody>
                    <a:bodyPr/>
                    <a:lstStyle/>
                    <a:p>
                      <a:r>
                        <a:rPr lang="en-US" dirty="0" smtClean="0"/>
                        <a:t>Description</a:t>
                      </a:r>
                      <a:endParaRPr lang="en-US" dirty="0"/>
                    </a:p>
                  </a:txBody>
                  <a:tcPr/>
                </a:tc>
              </a:tr>
              <a:tr h="468230">
                <a:tc>
                  <a:txBody>
                    <a:bodyPr/>
                    <a:lstStyle/>
                    <a:p>
                      <a:pPr algn="l" fontAlgn="t"/>
                      <a:r>
                        <a:rPr lang="en-US" dirty="0"/>
                        <a:t>@</a:t>
                      </a:r>
                      <a:r>
                        <a:rPr lang="en-US" dirty="0" smtClean="0"/>
                        <a:t>keyframes</a:t>
                      </a:r>
                      <a:endParaRPr lang="en-US" dirty="0"/>
                    </a:p>
                  </a:txBody>
                  <a:tcPr marL="152400" marR="76200" marT="76200" marB="76200"/>
                </a:tc>
                <a:tc>
                  <a:txBody>
                    <a:bodyPr/>
                    <a:lstStyle/>
                    <a:p>
                      <a:pPr algn="l" fontAlgn="t"/>
                      <a:r>
                        <a:rPr lang="en-US" dirty="0"/>
                        <a:t>Specifies the animation code</a:t>
                      </a:r>
                    </a:p>
                  </a:txBody>
                  <a:tcPr marL="76200" marR="76200" marT="76200" marB="76200"/>
                </a:tc>
              </a:tr>
              <a:tr h="706067">
                <a:tc>
                  <a:txBody>
                    <a:bodyPr/>
                    <a:lstStyle/>
                    <a:p>
                      <a:pPr algn="l" fontAlgn="t"/>
                      <a:r>
                        <a:rPr lang="en-US" dirty="0"/>
                        <a:t>animation</a:t>
                      </a:r>
                    </a:p>
                  </a:txBody>
                  <a:tcPr marL="152400" marR="76200" marT="76200" marB="76200"/>
                </a:tc>
                <a:tc>
                  <a:txBody>
                    <a:bodyPr/>
                    <a:lstStyle/>
                    <a:p>
                      <a:pPr algn="l" fontAlgn="t"/>
                      <a:r>
                        <a:rPr lang="en-US" dirty="0"/>
                        <a:t>A shorthand property for setting all the animation properties</a:t>
                      </a:r>
                    </a:p>
                  </a:txBody>
                  <a:tcPr marL="76200" marR="76200" marT="76200" marB="76200"/>
                </a:tc>
              </a:tr>
              <a:tr h="468230">
                <a:tc>
                  <a:txBody>
                    <a:bodyPr/>
                    <a:lstStyle/>
                    <a:p>
                      <a:pPr algn="l" fontAlgn="t"/>
                      <a:r>
                        <a:rPr lang="en-US" dirty="0"/>
                        <a:t>animation-delay</a:t>
                      </a:r>
                    </a:p>
                  </a:txBody>
                  <a:tcPr marL="152400" marR="76200" marT="76200" marB="76200"/>
                </a:tc>
                <a:tc>
                  <a:txBody>
                    <a:bodyPr/>
                    <a:lstStyle/>
                    <a:p>
                      <a:pPr algn="l" fontAlgn="t"/>
                      <a:r>
                        <a:rPr lang="en-US" dirty="0"/>
                        <a:t>Specifies a delay for the start of an animation</a:t>
                      </a:r>
                    </a:p>
                  </a:txBody>
                  <a:tcPr marL="76200" marR="76200" marT="76200" marB="76200"/>
                </a:tc>
              </a:tr>
              <a:tr h="706067">
                <a:tc>
                  <a:txBody>
                    <a:bodyPr/>
                    <a:lstStyle/>
                    <a:p>
                      <a:pPr algn="l" fontAlgn="t"/>
                      <a:r>
                        <a:rPr lang="en-US" dirty="0"/>
                        <a:t>animation-direction</a:t>
                      </a:r>
                    </a:p>
                  </a:txBody>
                  <a:tcPr marL="152400" marR="76200" marT="76200" marB="76200"/>
                </a:tc>
                <a:tc>
                  <a:txBody>
                    <a:bodyPr/>
                    <a:lstStyle/>
                    <a:p>
                      <a:pPr algn="l" fontAlgn="t"/>
                      <a:r>
                        <a:rPr lang="en-US" dirty="0"/>
                        <a:t>Specifies whether an animation should be played forwards, backwards or in alternate cycles</a:t>
                      </a:r>
                    </a:p>
                  </a:txBody>
                  <a:tcPr marL="76200" marR="76200" marT="76200" marB="76200"/>
                </a:tc>
              </a:tr>
              <a:tr h="706067">
                <a:tc>
                  <a:txBody>
                    <a:bodyPr/>
                    <a:lstStyle/>
                    <a:p>
                      <a:pPr algn="l" fontAlgn="t"/>
                      <a:r>
                        <a:rPr lang="en-US" dirty="0" smtClean="0"/>
                        <a:t>animation-duration</a:t>
                      </a:r>
                      <a:endParaRPr lang="en-US" dirty="0"/>
                    </a:p>
                  </a:txBody>
                  <a:tcPr marL="152400" marR="76200" marT="76200" marB="76200"/>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t>Specifies how long time an animation should take to complete one cycle</a:t>
                      </a:r>
                    </a:p>
                  </a:txBody>
                  <a:tcPr marL="152400" marR="76200" marT="76200" marB="76200"/>
                </a:tc>
              </a:tr>
              <a:tr h="706067">
                <a:tc>
                  <a:txBody>
                    <a:bodyPr/>
                    <a:lstStyle/>
                    <a:p>
                      <a:pPr algn="l" fontAlgn="t"/>
                      <a:r>
                        <a:rPr lang="en-US" dirty="0"/>
                        <a:t>animation-iteration-count</a:t>
                      </a:r>
                    </a:p>
                  </a:txBody>
                  <a:tcPr marL="152400" marR="76200" marT="76200" marB="76200"/>
                </a:tc>
                <a:tc>
                  <a:txBody>
                    <a:bodyPr/>
                    <a:lstStyle/>
                    <a:p>
                      <a:pPr algn="l" fontAlgn="t"/>
                      <a:r>
                        <a:rPr lang="en-US" dirty="0"/>
                        <a:t>Specifies the number of times an animation should be played</a:t>
                      </a:r>
                    </a:p>
                  </a:txBody>
                  <a:tcPr marL="76200" marR="76200" marT="76200" marB="76200"/>
                </a:tc>
              </a:tr>
              <a:tr h="519090">
                <a:tc>
                  <a:txBody>
                    <a:bodyPr/>
                    <a:lstStyle/>
                    <a:p>
                      <a:pPr algn="l" fontAlgn="t"/>
                      <a:r>
                        <a:rPr lang="en-US" dirty="0"/>
                        <a:t>animation-name</a:t>
                      </a:r>
                    </a:p>
                  </a:txBody>
                  <a:tcPr marL="152400" marR="76200" marT="76200" marB="76200"/>
                </a:tc>
                <a:tc>
                  <a:txBody>
                    <a:bodyPr/>
                    <a:lstStyle/>
                    <a:p>
                      <a:pPr algn="l" fontAlgn="t"/>
                      <a:r>
                        <a:rPr lang="en-US" dirty="0"/>
                        <a:t>Specifies the name of the @keyframes animation</a:t>
                      </a:r>
                    </a:p>
                  </a:txBody>
                  <a:tcPr marL="76200" marR="76200" marT="76200" marB="76200"/>
                </a:tc>
              </a:tr>
              <a:tr h="429779">
                <a:tc>
                  <a:txBody>
                    <a:bodyPr/>
                    <a:lstStyle/>
                    <a:p>
                      <a:pPr algn="l" fontAlgn="t"/>
                      <a:r>
                        <a:rPr lang="en-US" dirty="0"/>
                        <a:t>animation-play-state</a:t>
                      </a:r>
                    </a:p>
                  </a:txBody>
                  <a:tcPr marL="152400" marR="76200" marT="76200" marB="76200"/>
                </a:tc>
                <a:tc>
                  <a:txBody>
                    <a:bodyPr/>
                    <a:lstStyle/>
                    <a:p>
                      <a:pPr algn="l" fontAlgn="t"/>
                      <a:r>
                        <a:rPr lang="en-US" dirty="0"/>
                        <a:t>Specifies whether the animation is running or paused</a:t>
                      </a:r>
                    </a:p>
                  </a:txBody>
                  <a:tcPr marL="76200" marR="76200" marT="76200" marB="76200"/>
                </a:tc>
              </a:tr>
              <a:tr h="706067">
                <a:tc>
                  <a:txBody>
                    <a:bodyPr/>
                    <a:lstStyle/>
                    <a:p>
                      <a:pPr algn="l" fontAlgn="t"/>
                      <a:r>
                        <a:rPr lang="en-US" dirty="0"/>
                        <a:t>animation-timing-function</a:t>
                      </a:r>
                    </a:p>
                  </a:txBody>
                  <a:tcPr marL="152400" marR="76200" marT="76200" marB="76200"/>
                </a:tc>
                <a:tc>
                  <a:txBody>
                    <a:bodyPr/>
                    <a:lstStyle/>
                    <a:p>
                      <a:pPr algn="l" fontAlgn="t"/>
                      <a:r>
                        <a:rPr lang="en-US" dirty="0"/>
                        <a:t>Specifies the speed curve of the animation</a:t>
                      </a:r>
                    </a:p>
                  </a:txBody>
                  <a:tcPr marL="76200" marR="76200" marT="76200" marB="76200"/>
                </a:tc>
              </a:tr>
            </a:tbl>
          </a:graphicData>
        </a:graphic>
      </p:graphicFrame>
    </p:spTree>
    <p:extLst>
      <p:ext uri="{BB962C8B-B14F-4D97-AF65-F5344CB8AC3E}">
        <p14:creationId xmlns:p14="http://schemas.microsoft.com/office/powerpoint/2010/main" val="51087244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Animation Directions</a:t>
            </a:r>
            <a:endParaRPr lang="en-US" dirty="0"/>
          </a:p>
        </p:txBody>
      </p:sp>
      <p:sp>
        <p:nvSpPr>
          <p:cNvPr id="3" name="Content Placeholder 2"/>
          <p:cNvSpPr>
            <a:spLocks noGrp="1"/>
          </p:cNvSpPr>
          <p:nvPr>
            <p:ph idx="1"/>
          </p:nvPr>
        </p:nvSpPr>
        <p:spPr/>
        <p:txBody>
          <a:bodyPr/>
          <a:lstStyle/>
          <a:p>
            <a:r>
              <a:rPr lang="en-US" dirty="0" smtClean="0">
                <a:solidFill>
                  <a:srgbClr val="FF0000"/>
                </a:solidFill>
              </a:rPr>
              <a:t>normal</a:t>
            </a:r>
            <a:r>
              <a:rPr lang="en-US" dirty="0" smtClean="0"/>
              <a:t> - The animation is played as normal (forwards). This is default</a:t>
            </a:r>
          </a:p>
          <a:p>
            <a:r>
              <a:rPr lang="en-US" dirty="0" smtClean="0">
                <a:solidFill>
                  <a:srgbClr val="FF0000"/>
                </a:solidFill>
              </a:rPr>
              <a:t>reverse</a:t>
            </a:r>
            <a:r>
              <a:rPr lang="en-US" dirty="0" smtClean="0"/>
              <a:t> - The animation is played in reverse direction (backwards)</a:t>
            </a:r>
          </a:p>
          <a:p>
            <a:r>
              <a:rPr lang="en-US" dirty="0" smtClean="0">
                <a:solidFill>
                  <a:srgbClr val="FF0000"/>
                </a:solidFill>
              </a:rPr>
              <a:t>alternate</a:t>
            </a:r>
            <a:r>
              <a:rPr lang="en-US" dirty="0" smtClean="0"/>
              <a:t> - The animation is played forwards first, then backwards</a:t>
            </a:r>
          </a:p>
          <a:p>
            <a:r>
              <a:rPr lang="en-US" dirty="0" smtClean="0">
                <a:solidFill>
                  <a:srgbClr val="FF0000"/>
                </a:solidFill>
              </a:rPr>
              <a:t>alternate-reverse</a:t>
            </a:r>
            <a:r>
              <a:rPr lang="en-US" dirty="0" smtClean="0"/>
              <a:t> - The animation is played backwards first, then forwards</a:t>
            </a:r>
          </a:p>
          <a:p>
            <a:endParaRPr lang="en-US" dirty="0"/>
          </a:p>
        </p:txBody>
      </p:sp>
    </p:spTree>
    <p:extLst>
      <p:ext uri="{BB962C8B-B14F-4D97-AF65-F5344CB8AC3E}">
        <p14:creationId xmlns:p14="http://schemas.microsoft.com/office/powerpoint/2010/main" val="35867067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Animation Timing Function</a:t>
            </a:r>
            <a:endParaRPr lang="en-US" sz="4400" dirty="0"/>
          </a:p>
        </p:txBody>
      </p:sp>
      <p:sp>
        <p:nvSpPr>
          <p:cNvPr id="3" name="Content Placeholder 2"/>
          <p:cNvSpPr>
            <a:spLocks noGrp="1"/>
          </p:cNvSpPr>
          <p:nvPr>
            <p:ph idx="1"/>
          </p:nvPr>
        </p:nvSpPr>
        <p:spPr/>
        <p:txBody>
          <a:bodyPr>
            <a:normAutofit/>
          </a:bodyPr>
          <a:lstStyle/>
          <a:p>
            <a:r>
              <a:rPr lang="en-US" dirty="0" smtClean="0">
                <a:solidFill>
                  <a:srgbClr val="FF0000"/>
                </a:solidFill>
              </a:rPr>
              <a:t>ease</a:t>
            </a:r>
            <a:r>
              <a:rPr lang="en-US" dirty="0" smtClean="0"/>
              <a:t> - Specifies an animation with a slow start, then fast, then end slowly (this is default)</a:t>
            </a:r>
          </a:p>
          <a:p>
            <a:r>
              <a:rPr lang="en-US" dirty="0" smtClean="0">
                <a:solidFill>
                  <a:srgbClr val="FF0000"/>
                </a:solidFill>
              </a:rPr>
              <a:t>linear</a:t>
            </a:r>
            <a:r>
              <a:rPr lang="en-US" dirty="0" smtClean="0"/>
              <a:t> - Specifies an animation with the same speed from start to end</a:t>
            </a:r>
          </a:p>
          <a:p>
            <a:r>
              <a:rPr lang="en-US" dirty="0" smtClean="0">
                <a:solidFill>
                  <a:srgbClr val="FF0000"/>
                </a:solidFill>
              </a:rPr>
              <a:t>ease-in</a:t>
            </a:r>
            <a:r>
              <a:rPr lang="en-US" dirty="0" smtClean="0"/>
              <a:t> - Specifies an animation with a slow start</a:t>
            </a:r>
          </a:p>
          <a:p>
            <a:r>
              <a:rPr lang="en-US" dirty="0" smtClean="0">
                <a:solidFill>
                  <a:srgbClr val="FF0000"/>
                </a:solidFill>
              </a:rPr>
              <a:t>ease-out</a:t>
            </a:r>
            <a:r>
              <a:rPr lang="en-US" dirty="0" smtClean="0"/>
              <a:t> - Specifies an animation with a slow end</a:t>
            </a:r>
          </a:p>
          <a:p>
            <a:r>
              <a:rPr lang="en-US" dirty="0" smtClean="0">
                <a:solidFill>
                  <a:srgbClr val="FF0000"/>
                </a:solidFill>
              </a:rPr>
              <a:t>ease-in-out</a:t>
            </a:r>
            <a:r>
              <a:rPr lang="en-US" dirty="0" smtClean="0"/>
              <a:t> - Specifies an animation with a slow start and end</a:t>
            </a:r>
          </a:p>
          <a:p>
            <a:endParaRPr lang="en-US" dirty="0"/>
          </a:p>
        </p:txBody>
      </p:sp>
    </p:spTree>
    <p:extLst>
      <p:ext uri="{BB962C8B-B14F-4D97-AF65-F5344CB8AC3E}">
        <p14:creationId xmlns:p14="http://schemas.microsoft.com/office/powerpoint/2010/main" val="423377580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p:spPr>
        <p:txBody>
          <a:bodyPr/>
          <a:lstStyle/>
          <a:p>
            <a:r>
              <a:rPr lang="en-US" dirty="0" smtClean="0"/>
              <a:t>Animation Fill Mode</a:t>
            </a:r>
            <a:endParaRPr lang="en-US" dirty="0"/>
          </a:p>
        </p:txBody>
      </p:sp>
      <p:sp>
        <p:nvSpPr>
          <p:cNvPr id="3" name="Content Placeholder 2"/>
          <p:cNvSpPr>
            <a:spLocks noGrp="1"/>
          </p:cNvSpPr>
          <p:nvPr>
            <p:ph idx="1"/>
          </p:nvPr>
        </p:nvSpPr>
        <p:spPr>
          <a:xfrm>
            <a:off x="457200" y="1600200"/>
            <a:ext cx="8229600" cy="4724400"/>
          </a:xfrm>
        </p:spPr>
        <p:txBody>
          <a:bodyPr>
            <a:normAutofit lnSpcReduction="10000"/>
          </a:bodyPr>
          <a:lstStyle/>
          <a:p>
            <a:endParaRPr lang="en-US" dirty="0" smtClean="0">
              <a:solidFill>
                <a:srgbClr val="FF0000"/>
              </a:solidFill>
            </a:endParaRPr>
          </a:p>
          <a:p>
            <a:r>
              <a:rPr lang="en-US" dirty="0" smtClean="0">
                <a:solidFill>
                  <a:srgbClr val="FF0000"/>
                </a:solidFill>
              </a:rPr>
              <a:t>none </a:t>
            </a:r>
            <a:r>
              <a:rPr lang="en-US" dirty="0" smtClean="0"/>
              <a:t>- Default value. Animation will not apply any styles to the element before or after it is executing</a:t>
            </a:r>
          </a:p>
          <a:p>
            <a:r>
              <a:rPr lang="en-US" dirty="0" smtClean="0">
                <a:solidFill>
                  <a:srgbClr val="FF0000"/>
                </a:solidFill>
              </a:rPr>
              <a:t>forwards</a:t>
            </a:r>
            <a:r>
              <a:rPr lang="en-US" dirty="0" smtClean="0"/>
              <a:t> - The element will retain the style values that is set by the last keyframe (depends on animation-direction and animation-iteration-count)</a:t>
            </a:r>
          </a:p>
          <a:p>
            <a:r>
              <a:rPr lang="en-US" dirty="0" smtClean="0">
                <a:solidFill>
                  <a:srgbClr val="FF0000"/>
                </a:solidFill>
              </a:rPr>
              <a:t>backwards</a:t>
            </a:r>
            <a:r>
              <a:rPr lang="en-US" dirty="0" smtClean="0"/>
              <a:t> - The element will get the style values that is set by the first keyframe (depends on animation-direction), and retain this during the animation-delay period</a:t>
            </a:r>
          </a:p>
          <a:p>
            <a:r>
              <a:rPr lang="en-US" dirty="0" smtClean="0">
                <a:solidFill>
                  <a:srgbClr val="FF0000"/>
                </a:solidFill>
              </a:rPr>
              <a:t>both</a:t>
            </a:r>
            <a:r>
              <a:rPr lang="en-US" dirty="0" smtClean="0"/>
              <a:t> - The animation will follow the rules for both forwards and backwards, extending the animation properties in both directions</a:t>
            </a:r>
          </a:p>
          <a:p>
            <a:endParaRPr lang="en-US" dirty="0"/>
          </a:p>
        </p:txBody>
      </p:sp>
    </p:spTree>
    <p:extLst>
      <p:ext uri="{BB962C8B-B14F-4D97-AF65-F5344CB8AC3E}">
        <p14:creationId xmlns:p14="http://schemas.microsoft.com/office/powerpoint/2010/main" val="256412078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Positions</a:t>
            </a:r>
            <a:endParaRPr lang="en-US" dirty="0"/>
          </a:p>
        </p:txBody>
      </p:sp>
      <p:sp>
        <p:nvSpPr>
          <p:cNvPr id="3" name="Content Placeholder 2"/>
          <p:cNvSpPr>
            <a:spLocks noGrp="1"/>
          </p:cNvSpPr>
          <p:nvPr>
            <p:ph idx="1"/>
          </p:nvPr>
        </p:nvSpPr>
        <p:spPr/>
        <p:txBody>
          <a:bodyPr/>
          <a:lstStyle/>
          <a:p>
            <a:r>
              <a:rPr lang="en-US" dirty="0"/>
              <a:t>There are five different position values:</a:t>
            </a:r>
          </a:p>
          <a:p>
            <a:pPr lvl="1"/>
            <a:r>
              <a:rPr lang="en-US" dirty="0"/>
              <a:t>static</a:t>
            </a:r>
          </a:p>
          <a:p>
            <a:pPr lvl="1"/>
            <a:r>
              <a:rPr lang="en-US" dirty="0"/>
              <a:t>relative</a:t>
            </a:r>
          </a:p>
          <a:p>
            <a:pPr lvl="1"/>
            <a:r>
              <a:rPr lang="en-US" dirty="0"/>
              <a:t>fixed</a:t>
            </a:r>
          </a:p>
          <a:p>
            <a:pPr lvl="1"/>
            <a:r>
              <a:rPr lang="en-US" dirty="0" smtClean="0"/>
              <a:t>Absolute (used with relative in drop downs)</a:t>
            </a:r>
            <a:endParaRPr lang="en-US" dirty="0"/>
          </a:p>
          <a:p>
            <a:pPr lvl="1"/>
            <a:r>
              <a:rPr lang="en-US" dirty="0" smtClean="0"/>
              <a:t>Sticky (used in navigation bar)</a:t>
            </a:r>
            <a:endParaRPr lang="en-US" dirty="0"/>
          </a:p>
          <a:p>
            <a:endParaRPr lang="en-US" dirty="0"/>
          </a:p>
        </p:txBody>
      </p:sp>
    </p:spTree>
    <p:extLst>
      <p:ext uri="{BB962C8B-B14F-4D97-AF65-F5344CB8AC3E}">
        <p14:creationId xmlns:p14="http://schemas.microsoft.com/office/powerpoint/2010/main" val="126440286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838200"/>
          </a:xfrm>
        </p:spPr>
        <p:txBody>
          <a:bodyPr/>
          <a:lstStyle/>
          <a:p>
            <a:r>
              <a:rPr lang="en-US" dirty="0" smtClean="0"/>
              <a:t>CSS Drop-Downs</a:t>
            </a:r>
            <a:endParaRPr lang="en-US" dirty="0"/>
          </a:p>
        </p:txBody>
      </p:sp>
      <p:pic>
        <p:nvPicPr>
          <p:cNvPr id="4" name="Content Placeholder 3" descr="dropdown.jpg"/>
          <p:cNvPicPr>
            <a:picLocks noGrp="1" noChangeAspect="1"/>
          </p:cNvPicPr>
          <p:nvPr>
            <p:ph idx="1"/>
          </p:nvPr>
        </p:nvPicPr>
        <p:blipFill>
          <a:blip r:embed="rId2"/>
          <a:stretch>
            <a:fillRect/>
          </a:stretch>
        </p:blipFill>
        <p:spPr>
          <a:xfrm>
            <a:off x="457200" y="2590800"/>
            <a:ext cx="8229600" cy="3352800"/>
          </a:xfrm>
        </p:spPr>
      </p:pic>
    </p:spTree>
    <p:extLst>
      <p:ext uri="{BB962C8B-B14F-4D97-AF65-F5344CB8AC3E}">
        <p14:creationId xmlns:p14="http://schemas.microsoft.com/office/powerpoint/2010/main" val="27638018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Tag?</a:t>
            </a:r>
            <a:endParaRPr lang="en-US" dirty="0"/>
          </a:p>
        </p:txBody>
      </p:sp>
      <p:sp>
        <p:nvSpPr>
          <p:cNvPr id="3" name="Content Placeholder 2"/>
          <p:cNvSpPr>
            <a:spLocks noGrp="1"/>
          </p:cNvSpPr>
          <p:nvPr>
            <p:ph idx="1"/>
          </p:nvPr>
        </p:nvSpPr>
        <p:spPr/>
        <p:txBody>
          <a:bodyPr>
            <a:normAutofit fontScale="92500"/>
          </a:bodyPr>
          <a:lstStyle/>
          <a:p>
            <a:r>
              <a:rPr lang="en-US" dirty="0" smtClean="0"/>
              <a:t>HTML tags are like keywords which defines that how web browser will format and display the content. With the help of tags, a web browser can distinguish between an HTML content and a simple content. HTML tags contain three main parts: opening tag, content and closing tag. But some HTML tags are unclosed tags.</a:t>
            </a:r>
          </a:p>
          <a:p>
            <a:r>
              <a:rPr lang="en-US" dirty="0" smtClean="0"/>
              <a:t>When a web browser reads an HTML document, browser reads it from top to bottom and left to right. HTML tags are used to create HTML documents and render their properties. Each HTML tags have different properties.</a:t>
            </a:r>
            <a:endParaRPr lang="en-US" dirty="0"/>
          </a:p>
        </p:txBody>
      </p:sp>
    </p:spTree>
    <p:extLst>
      <p:ext uri="{BB962C8B-B14F-4D97-AF65-F5344CB8AC3E}">
        <p14:creationId xmlns:p14="http://schemas.microsoft.com/office/powerpoint/2010/main" val="243476301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Responsive</a:t>
            </a:r>
            <a:endParaRPr lang="en-US" dirty="0"/>
          </a:p>
        </p:txBody>
      </p:sp>
      <p:sp>
        <p:nvSpPr>
          <p:cNvPr id="3" name="Content Placeholder 2"/>
          <p:cNvSpPr>
            <a:spLocks noGrp="1"/>
          </p:cNvSpPr>
          <p:nvPr>
            <p:ph idx="1"/>
          </p:nvPr>
        </p:nvSpPr>
        <p:spPr/>
        <p:txBody>
          <a:bodyPr/>
          <a:lstStyle/>
          <a:p>
            <a:r>
              <a:rPr lang="en-US" dirty="0" smtClean="0"/>
              <a:t>Responsive web design makes your web page look good on all devices.</a:t>
            </a:r>
          </a:p>
          <a:p>
            <a:r>
              <a:rPr lang="en-US" dirty="0" smtClean="0"/>
              <a:t>Responsive web design uses only HTML and CSS.</a:t>
            </a:r>
          </a:p>
          <a:p>
            <a:r>
              <a:rPr lang="en-US" dirty="0" smtClean="0"/>
              <a:t>Responsive web design is not a program or a JavaScript.</a:t>
            </a:r>
          </a:p>
          <a:p>
            <a:endParaRPr lang="en-US" dirty="0"/>
          </a:p>
        </p:txBody>
      </p:sp>
    </p:spTree>
    <p:extLst>
      <p:ext uri="{BB962C8B-B14F-4D97-AF65-F5344CB8AC3E}">
        <p14:creationId xmlns:p14="http://schemas.microsoft.com/office/powerpoint/2010/main" val="304943757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Media Query?</a:t>
            </a:r>
            <a:endParaRPr lang="en-US" dirty="0"/>
          </a:p>
        </p:txBody>
      </p:sp>
      <p:sp>
        <p:nvSpPr>
          <p:cNvPr id="3" name="Content Placeholder 2"/>
          <p:cNvSpPr>
            <a:spLocks noGrp="1"/>
          </p:cNvSpPr>
          <p:nvPr>
            <p:ph idx="1"/>
          </p:nvPr>
        </p:nvSpPr>
        <p:spPr/>
        <p:txBody>
          <a:bodyPr/>
          <a:lstStyle/>
          <a:p>
            <a:r>
              <a:rPr lang="en-US" dirty="0" smtClean="0"/>
              <a:t>Media query is a CSS technique introduced in CSS3.</a:t>
            </a:r>
          </a:p>
          <a:p>
            <a:r>
              <a:rPr lang="en-US" dirty="0" smtClean="0"/>
              <a:t>It uses the @media rule to include a block of CSS properties only if a certain condition is true.</a:t>
            </a:r>
            <a:endParaRPr lang="en-US" dirty="0"/>
          </a:p>
        </p:txBody>
      </p:sp>
    </p:spTree>
    <p:extLst>
      <p:ext uri="{BB962C8B-B14F-4D97-AF65-F5344CB8AC3E}">
        <p14:creationId xmlns:p14="http://schemas.microsoft.com/office/powerpoint/2010/main" val="163395531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If the browser window is 600px or smaller, the background color will be lightblue:</a:t>
            </a:r>
          </a:p>
          <a:p>
            <a:r>
              <a:rPr lang="en-US" dirty="0" smtClean="0"/>
              <a:t>@media only screen and (max-width: 600px) {</a:t>
            </a:r>
            <a:br>
              <a:rPr lang="en-US" dirty="0" smtClean="0"/>
            </a:br>
            <a:r>
              <a:rPr lang="en-US" dirty="0" smtClean="0"/>
              <a:t>  body {</a:t>
            </a:r>
            <a:br>
              <a:rPr lang="en-US" dirty="0" smtClean="0"/>
            </a:br>
            <a:r>
              <a:rPr lang="en-US" dirty="0" smtClean="0"/>
              <a:t>    background-color: lightblue;</a:t>
            </a:r>
            <a:br>
              <a:rPr lang="en-US" dirty="0" smtClean="0"/>
            </a:br>
            <a:r>
              <a:rPr lang="en-US" dirty="0" smtClean="0"/>
              <a:t>  }</a:t>
            </a:r>
            <a:br>
              <a:rPr lang="en-US" dirty="0" smtClean="0"/>
            </a:br>
            <a:r>
              <a:rPr lang="en-US" dirty="0" smtClean="0"/>
              <a:t>}</a:t>
            </a:r>
          </a:p>
          <a:p>
            <a:endParaRPr lang="en-US" dirty="0"/>
          </a:p>
        </p:txBody>
      </p:sp>
    </p:spTree>
    <p:extLst>
      <p:ext uri="{BB962C8B-B14F-4D97-AF65-F5344CB8AC3E}">
        <p14:creationId xmlns:p14="http://schemas.microsoft.com/office/powerpoint/2010/main" val="422531101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Add a Breakpoint</a:t>
            </a:r>
            <a:endParaRPr lang="en-US" dirty="0"/>
          </a:p>
        </p:txBody>
      </p:sp>
      <p:sp>
        <p:nvSpPr>
          <p:cNvPr id="3" name="Content Placeholder 2"/>
          <p:cNvSpPr>
            <a:spLocks noGrp="1"/>
          </p:cNvSpPr>
          <p:nvPr>
            <p:ph idx="1"/>
          </p:nvPr>
        </p:nvSpPr>
        <p:spPr/>
        <p:txBody>
          <a:bodyPr/>
          <a:lstStyle/>
          <a:p>
            <a:r>
              <a:rPr lang="en-US" dirty="0" smtClean="0"/>
              <a:t>Earlier in this tutorial we made a web page with rows and columns, and it was responsive, but it did not look good on a small screen.</a:t>
            </a:r>
          </a:p>
          <a:p>
            <a:r>
              <a:rPr lang="en-US" dirty="0" smtClean="0"/>
              <a:t>Media queries can help with that. We can add a breakpoint where certain parts of the design will behave differently on each side of the breakpoint.</a:t>
            </a:r>
          </a:p>
          <a:p>
            <a:endParaRPr lang="en-US" dirty="0"/>
          </a:p>
        </p:txBody>
      </p:sp>
    </p:spTree>
    <p:extLst>
      <p:ext uri="{BB962C8B-B14F-4D97-AF65-F5344CB8AC3E}">
        <p14:creationId xmlns:p14="http://schemas.microsoft.com/office/powerpoint/2010/main" val="134363034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5410200"/>
          </a:xfrm>
        </p:spPr>
        <p:txBody>
          <a:bodyPr>
            <a:normAutofit fontScale="92500" lnSpcReduction="20000"/>
          </a:bodyPr>
          <a:lstStyle/>
          <a:p>
            <a:endParaRPr lang="en-US" dirty="0" smtClean="0"/>
          </a:p>
          <a:p>
            <a:endParaRPr lang="en-US" dirty="0"/>
          </a:p>
          <a:p>
            <a:endParaRPr lang="en-US" dirty="0" smtClean="0"/>
          </a:p>
          <a:p>
            <a:endParaRPr lang="en-US" dirty="0" smtClean="0"/>
          </a:p>
          <a:p>
            <a:r>
              <a:rPr lang="en-US" dirty="0" smtClean="0"/>
              <a:t>Extra small devices (phones, 600px and down) </a:t>
            </a:r>
            <a:br>
              <a:rPr lang="en-US" dirty="0" smtClean="0"/>
            </a:br>
            <a:r>
              <a:rPr lang="en-US" dirty="0" smtClean="0">
                <a:solidFill>
                  <a:srgbClr val="FF0000"/>
                </a:solidFill>
              </a:rPr>
              <a:t>@media only screen and (max-width: 600px) {...}</a:t>
            </a:r>
          </a:p>
          <a:p>
            <a:r>
              <a:rPr lang="en-US" dirty="0" smtClean="0"/>
              <a:t>Small devices (portrait tablets and large phones, 600px and up) </a:t>
            </a:r>
            <a:br>
              <a:rPr lang="en-US" dirty="0" smtClean="0"/>
            </a:br>
            <a:r>
              <a:rPr lang="en-US" dirty="0" smtClean="0">
                <a:solidFill>
                  <a:srgbClr val="FF0000"/>
                </a:solidFill>
              </a:rPr>
              <a:t>@media only screen and (min-width: 600px) {...}</a:t>
            </a:r>
          </a:p>
          <a:p>
            <a:r>
              <a:rPr lang="en-US" dirty="0" smtClean="0"/>
              <a:t>Medium devices (landscape tablets, 768px and up) </a:t>
            </a:r>
            <a:br>
              <a:rPr lang="en-US" dirty="0" smtClean="0"/>
            </a:br>
            <a:r>
              <a:rPr lang="en-US" dirty="0" smtClean="0">
                <a:solidFill>
                  <a:srgbClr val="FF0000"/>
                </a:solidFill>
              </a:rPr>
              <a:t>@media only screen and (min-width: 768px) {...}</a:t>
            </a:r>
          </a:p>
          <a:p>
            <a:r>
              <a:rPr lang="en-US" dirty="0" smtClean="0"/>
              <a:t>Large devices (laptops/desktops, 992px and up) </a:t>
            </a:r>
            <a:br>
              <a:rPr lang="en-US" dirty="0" smtClean="0"/>
            </a:br>
            <a:r>
              <a:rPr lang="en-US" dirty="0" smtClean="0">
                <a:solidFill>
                  <a:srgbClr val="FF0000"/>
                </a:solidFill>
              </a:rPr>
              <a:t>@media only screen and (min-width: 992px) {...}</a:t>
            </a:r>
          </a:p>
          <a:p>
            <a:r>
              <a:rPr lang="en-US" dirty="0" smtClean="0"/>
              <a:t>Extra large devices (large laptops and desktops, 1200px and up) </a:t>
            </a:r>
            <a:br>
              <a:rPr lang="en-US" dirty="0" smtClean="0"/>
            </a:br>
            <a:r>
              <a:rPr lang="en-US" dirty="0" smtClean="0">
                <a:solidFill>
                  <a:srgbClr val="FF0000"/>
                </a:solidFill>
              </a:rPr>
              <a:t>@media only screen and (min-width: 1200px) {...}</a:t>
            </a:r>
            <a:endParaRPr lang="en-US" dirty="0">
              <a:solidFill>
                <a:srgbClr val="FF0000"/>
              </a:solidFill>
            </a:endParaRPr>
          </a:p>
        </p:txBody>
      </p:sp>
    </p:spTree>
    <p:extLst>
      <p:ext uri="{BB962C8B-B14F-4D97-AF65-F5344CB8AC3E}">
        <p14:creationId xmlns:p14="http://schemas.microsoft.com/office/powerpoint/2010/main" val="4236274567"/>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14400"/>
          </a:xfrm>
        </p:spPr>
        <p:txBody>
          <a:bodyPr/>
          <a:lstStyle/>
          <a:p>
            <a:r>
              <a:rPr lang="en-US" dirty="0" smtClean="0"/>
              <a:t>Mini Project</a:t>
            </a:r>
            <a:endParaRPr lang="en-US" dirty="0"/>
          </a:p>
        </p:txBody>
      </p:sp>
      <p:pic>
        <p:nvPicPr>
          <p:cNvPr id="4" name="Content Placeholder 3" descr="FullStackEx-6.png"/>
          <p:cNvPicPr>
            <a:picLocks noGrp="1" noChangeAspect="1"/>
          </p:cNvPicPr>
          <p:nvPr>
            <p:ph idx="1"/>
          </p:nvPr>
        </p:nvPicPr>
        <p:blipFill>
          <a:blip r:embed="rId2"/>
          <a:stretch>
            <a:fillRect/>
          </a:stretch>
        </p:blipFill>
        <p:spPr>
          <a:xfrm>
            <a:off x="533400" y="1447801"/>
            <a:ext cx="8229600" cy="5105400"/>
          </a:xfrm>
        </p:spPr>
      </p:pic>
    </p:spTree>
    <p:extLst>
      <p:ext uri="{BB962C8B-B14F-4D97-AF65-F5344CB8AC3E}">
        <p14:creationId xmlns:p14="http://schemas.microsoft.com/office/powerpoint/2010/main" val="227309331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BOOTSTRAP 4</a:t>
            </a:r>
            <a:endParaRPr lang="en-US" dirty="0"/>
          </a:p>
        </p:txBody>
      </p:sp>
    </p:spTree>
    <p:extLst>
      <p:ext uri="{BB962C8B-B14F-4D97-AF65-F5344CB8AC3E}">
        <p14:creationId xmlns:p14="http://schemas.microsoft.com/office/powerpoint/2010/main" val="3944275577"/>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Bootstrap is a free front-end framework for faster and easier web development</a:t>
            </a:r>
          </a:p>
          <a:p>
            <a:r>
              <a:rPr lang="en-US" dirty="0" smtClean="0"/>
              <a:t>Bootstrap </a:t>
            </a:r>
            <a:r>
              <a:rPr lang="en-US" dirty="0"/>
              <a:t>also gives you the ability to easily create responsive designs</a:t>
            </a:r>
          </a:p>
          <a:p>
            <a:pPr marL="0" indent="0">
              <a:buNone/>
            </a:pPr>
            <a:endParaRPr lang="en-US" dirty="0"/>
          </a:p>
        </p:txBody>
      </p:sp>
      <p:sp>
        <p:nvSpPr>
          <p:cNvPr id="3" name="Title 2"/>
          <p:cNvSpPr>
            <a:spLocks noGrp="1"/>
          </p:cNvSpPr>
          <p:nvPr>
            <p:ph type="title"/>
          </p:nvPr>
        </p:nvSpPr>
        <p:spPr/>
        <p:txBody>
          <a:bodyPr/>
          <a:lstStyle/>
          <a:p>
            <a:r>
              <a:rPr lang="en-US" dirty="0" smtClean="0"/>
              <a:t>What is Bootstrap?</a:t>
            </a:r>
            <a:endParaRPr lang="en-US" dirty="0"/>
          </a:p>
        </p:txBody>
      </p:sp>
    </p:spTree>
    <p:extLst>
      <p:ext uri="{BB962C8B-B14F-4D97-AF65-F5344CB8AC3E}">
        <p14:creationId xmlns:p14="http://schemas.microsoft.com/office/powerpoint/2010/main" val="2200645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Easy to </a:t>
            </a:r>
            <a:r>
              <a:rPr lang="en-US" dirty="0" smtClean="0"/>
              <a:t>use</a:t>
            </a:r>
          </a:p>
          <a:p>
            <a:r>
              <a:rPr lang="en-US" dirty="0"/>
              <a:t>R</a:t>
            </a:r>
            <a:r>
              <a:rPr lang="en-US" dirty="0" smtClean="0"/>
              <a:t>esponsive features</a:t>
            </a:r>
          </a:p>
          <a:p>
            <a:r>
              <a:rPr lang="en-US" dirty="0"/>
              <a:t>Mobile-first </a:t>
            </a:r>
            <a:r>
              <a:rPr lang="en-US" dirty="0" smtClean="0"/>
              <a:t>approach</a:t>
            </a:r>
          </a:p>
          <a:p>
            <a:r>
              <a:rPr lang="en-US" dirty="0"/>
              <a:t>Browser compatibility</a:t>
            </a:r>
            <a:endParaRPr lang="en-US" dirty="0" smtClean="0"/>
          </a:p>
          <a:p>
            <a:endParaRPr lang="en-US" dirty="0"/>
          </a:p>
        </p:txBody>
      </p:sp>
      <p:sp>
        <p:nvSpPr>
          <p:cNvPr id="3" name="Title 2"/>
          <p:cNvSpPr>
            <a:spLocks noGrp="1"/>
          </p:cNvSpPr>
          <p:nvPr>
            <p:ph type="title"/>
          </p:nvPr>
        </p:nvSpPr>
        <p:spPr/>
        <p:txBody>
          <a:bodyPr/>
          <a:lstStyle/>
          <a:p>
            <a:r>
              <a:rPr lang="en-US" dirty="0" smtClean="0"/>
              <a:t>Why Bootstrap?</a:t>
            </a:r>
            <a:endParaRPr lang="en-US" dirty="0"/>
          </a:p>
        </p:txBody>
      </p:sp>
    </p:spTree>
    <p:extLst>
      <p:ext uri="{BB962C8B-B14F-4D97-AF65-F5344CB8AC3E}">
        <p14:creationId xmlns:p14="http://schemas.microsoft.com/office/powerpoint/2010/main" val="361029054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Include Bootstrap 4 from a CDN</a:t>
            </a:r>
          </a:p>
          <a:p>
            <a:r>
              <a:rPr lang="en-US" dirty="0"/>
              <a:t>Download Bootstrap 4 from getbootstrap.com</a:t>
            </a:r>
          </a:p>
          <a:p>
            <a:pPr marL="0" indent="0">
              <a:buNone/>
            </a:pPr>
            <a:endParaRPr lang="en-US" dirty="0"/>
          </a:p>
        </p:txBody>
      </p:sp>
      <p:sp>
        <p:nvSpPr>
          <p:cNvPr id="3" name="Title 2"/>
          <p:cNvSpPr>
            <a:spLocks noGrp="1"/>
          </p:cNvSpPr>
          <p:nvPr>
            <p:ph type="title"/>
          </p:nvPr>
        </p:nvSpPr>
        <p:spPr/>
        <p:txBody>
          <a:bodyPr/>
          <a:lstStyle/>
          <a:p>
            <a:r>
              <a:rPr lang="en-US" dirty="0" smtClean="0"/>
              <a:t>How to Use?</a:t>
            </a:r>
            <a:endParaRPr lang="en-US" dirty="0"/>
          </a:p>
        </p:txBody>
      </p:sp>
    </p:spTree>
    <p:extLst>
      <p:ext uri="{BB962C8B-B14F-4D97-AF65-F5344CB8AC3E}">
        <p14:creationId xmlns:p14="http://schemas.microsoft.com/office/powerpoint/2010/main" val="742419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5029200"/>
          </a:xfrm>
        </p:spPr>
        <p:txBody>
          <a:bodyPr/>
          <a:lstStyle/>
          <a:p>
            <a:endParaRPr lang="en-US" dirty="0" smtClean="0"/>
          </a:p>
          <a:p>
            <a:endParaRPr lang="en-US" dirty="0"/>
          </a:p>
          <a:p>
            <a:r>
              <a:rPr lang="en-US" dirty="0" smtClean="0"/>
              <a:t>All HTML tags must enclosed within &lt; &gt; these brackets.</a:t>
            </a:r>
          </a:p>
          <a:p>
            <a:r>
              <a:rPr lang="en-US" dirty="0" smtClean="0"/>
              <a:t>Every tag in HTML perform different tasks.</a:t>
            </a:r>
          </a:p>
          <a:p>
            <a:r>
              <a:rPr lang="en-US" dirty="0" smtClean="0"/>
              <a:t>If you have used an open tag &lt;tag&gt;, then you must use a close tag &lt;/tag&gt; (except some tags)</a:t>
            </a:r>
          </a:p>
          <a:p>
            <a:endParaRPr lang="en-US" dirty="0"/>
          </a:p>
        </p:txBody>
      </p:sp>
    </p:spTree>
    <p:extLst>
      <p:ext uri="{BB962C8B-B14F-4D97-AF65-F5344CB8AC3E}">
        <p14:creationId xmlns:p14="http://schemas.microsoft.com/office/powerpoint/2010/main" val="11830225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Containers are used to pad the content inside of them, and there are two container classes available:</a:t>
            </a:r>
          </a:p>
          <a:p>
            <a:r>
              <a:rPr lang="en-US" dirty="0"/>
              <a:t>The .container class provides a responsive </a:t>
            </a:r>
            <a:r>
              <a:rPr lang="en-US" b="1" dirty="0"/>
              <a:t>fixed width container</a:t>
            </a:r>
            <a:endParaRPr lang="en-US" dirty="0"/>
          </a:p>
          <a:p>
            <a:r>
              <a:rPr lang="en-US" dirty="0"/>
              <a:t>The .container-fluid class provides a </a:t>
            </a:r>
            <a:r>
              <a:rPr lang="en-US" b="1" dirty="0"/>
              <a:t>full width container</a:t>
            </a:r>
            <a:r>
              <a:rPr lang="en-US" dirty="0"/>
              <a:t>, spanning the entire width of the viewport</a:t>
            </a:r>
          </a:p>
          <a:p>
            <a:pPr marL="0" indent="0">
              <a:buNone/>
            </a:pPr>
            <a:endParaRPr lang="en-US" dirty="0"/>
          </a:p>
        </p:txBody>
      </p:sp>
      <p:sp>
        <p:nvSpPr>
          <p:cNvPr id="3" name="Title 2"/>
          <p:cNvSpPr>
            <a:spLocks noGrp="1"/>
          </p:cNvSpPr>
          <p:nvPr>
            <p:ph type="title"/>
          </p:nvPr>
        </p:nvSpPr>
        <p:spPr/>
        <p:txBody>
          <a:bodyPr/>
          <a:lstStyle/>
          <a:p>
            <a:r>
              <a:rPr lang="en-US" dirty="0" smtClean="0"/>
              <a:t>Containers</a:t>
            </a:r>
            <a:endParaRPr lang="en-US" dirty="0"/>
          </a:p>
        </p:txBody>
      </p:sp>
    </p:spTree>
    <p:extLst>
      <p:ext uri="{BB962C8B-B14F-4D97-AF65-F5344CB8AC3E}">
        <p14:creationId xmlns:p14="http://schemas.microsoft.com/office/powerpoint/2010/main" val="43739505"/>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class .p-3 adds the overall padding</a:t>
            </a:r>
          </a:p>
          <a:p>
            <a:r>
              <a:rPr lang="en-US" dirty="0" smtClean="0"/>
              <a:t>The class .my-3 adds the overall margin property for the container</a:t>
            </a:r>
          </a:p>
          <a:p>
            <a:pPr marL="0" indent="0">
              <a:buNone/>
            </a:pPr>
            <a:endParaRPr lang="en-US" dirty="0"/>
          </a:p>
        </p:txBody>
      </p:sp>
      <p:sp>
        <p:nvSpPr>
          <p:cNvPr id="3" name="Title 2"/>
          <p:cNvSpPr>
            <a:spLocks noGrp="1"/>
          </p:cNvSpPr>
          <p:nvPr>
            <p:ph type="title"/>
          </p:nvPr>
        </p:nvSpPr>
        <p:spPr>
          <a:xfrm>
            <a:off x="688490" y="381000"/>
            <a:ext cx="7756263" cy="1243406"/>
          </a:xfrm>
        </p:spPr>
        <p:txBody>
          <a:bodyPr/>
          <a:lstStyle/>
          <a:p>
            <a:r>
              <a:rPr lang="en-US" sz="4800" dirty="0" smtClean="0"/>
              <a:t>Padding, Margin </a:t>
            </a:r>
            <a:endParaRPr lang="en-US" sz="4800" dirty="0"/>
          </a:p>
        </p:txBody>
      </p:sp>
    </p:spTree>
    <p:extLst>
      <p:ext uri="{BB962C8B-B14F-4D97-AF65-F5344CB8AC3E}">
        <p14:creationId xmlns:p14="http://schemas.microsoft.com/office/powerpoint/2010/main" val="83691147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class for border and colours:</a:t>
            </a:r>
          </a:p>
          <a:p>
            <a:pPr marL="457200" indent="-457200">
              <a:buFont typeface="+mj-lt"/>
              <a:buAutoNum type="arabicPeriod"/>
            </a:pPr>
            <a:r>
              <a:rPr lang="en-US" dirty="0" smtClean="0"/>
              <a:t>.border border-primary</a:t>
            </a:r>
          </a:p>
          <a:p>
            <a:pPr marL="457200" indent="-457200">
              <a:buFont typeface="+mj-lt"/>
              <a:buAutoNum type="arabicPeriod"/>
            </a:pPr>
            <a:r>
              <a:rPr lang="en-US" dirty="0" smtClean="0"/>
              <a:t>.border border-info</a:t>
            </a:r>
          </a:p>
          <a:p>
            <a:pPr marL="457200" indent="-457200">
              <a:buFont typeface="+mj-lt"/>
              <a:buAutoNum type="arabicPeriod"/>
            </a:pPr>
            <a:r>
              <a:rPr lang="en-US" dirty="0" smtClean="0"/>
              <a:t>.border border-success</a:t>
            </a:r>
          </a:p>
          <a:p>
            <a:pPr marL="457200" indent="-457200">
              <a:buFont typeface="+mj-lt"/>
              <a:buAutoNum type="arabicPeriod"/>
            </a:pPr>
            <a:r>
              <a:rPr lang="en-US" dirty="0" smtClean="0"/>
              <a:t>.border border-warning</a:t>
            </a:r>
          </a:p>
          <a:p>
            <a:pPr marL="457200" indent="-457200">
              <a:buFont typeface="+mj-lt"/>
              <a:buAutoNum type="arabicPeriod"/>
            </a:pPr>
            <a:r>
              <a:rPr lang="en-US" dirty="0" smtClean="0"/>
              <a:t>.border border-danger</a:t>
            </a:r>
          </a:p>
          <a:p>
            <a:pPr marL="457200" indent="-457200">
              <a:buFont typeface="+mj-lt"/>
              <a:buAutoNum type="arabicPeriod"/>
            </a:pPr>
            <a:r>
              <a:rPr lang="en-US" dirty="0" smtClean="0"/>
              <a:t>.border border-secondary</a:t>
            </a:r>
            <a:endParaRPr lang="en-US" dirty="0"/>
          </a:p>
        </p:txBody>
      </p:sp>
      <p:sp>
        <p:nvSpPr>
          <p:cNvPr id="3" name="Title 2"/>
          <p:cNvSpPr>
            <a:spLocks noGrp="1"/>
          </p:cNvSpPr>
          <p:nvPr>
            <p:ph type="title"/>
          </p:nvPr>
        </p:nvSpPr>
        <p:spPr/>
        <p:txBody>
          <a:bodyPr/>
          <a:lstStyle/>
          <a:p>
            <a:r>
              <a:rPr lang="en-US" dirty="0" smtClean="0"/>
              <a:t>Border</a:t>
            </a:r>
            <a:endParaRPr lang="en-US" dirty="0"/>
          </a:p>
        </p:txBody>
      </p:sp>
    </p:spTree>
    <p:extLst>
      <p:ext uri="{BB962C8B-B14F-4D97-AF65-F5344CB8AC3E}">
        <p14:creationId xmlns:p14="http://schemas.microsoft.com/office/powerpoint/2010/main" val="26140300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057400"/>
            <a:ext cx="7745505" cy="4267199"/>
          </a:xfrm>
        </p:spPr>
        <p:txBody>
          <a:bodyPr/>
          <a:lstStyle/>
          <a:p>
            <a:r>
              <a:rPr lang="en-US" dirty="0" smtClean="0"/>
              <a:t>The classes for border style:</a:t>
            </a:r>
          </a:p>
          <a:p>
            <a:pPr marL="457200" indent="-457200">
              <a:buFont typeface="+mj-lt"/>
              <a:buAutoNum type="arabicPeriod"/>
            </a:pPr>
            <a:r>
              <a:rPr lang="en-US" dirty="0" smtClean="0"/>
              <a:t>.rounded-sm</a:t>
            </a:r>
          </a:p>
          <a:p>
            <a:pPr marL="457200" indent="-457200">
              <a:buFont typeface="+mj-lt"/>
              <a:buAutoNum type="arabicPeriod"/>
            </a:pPr>
            <a:r>
              <a:rPr lang="en-US" dirty="0" smtClean="0"/>
              <a:t>.rounded</a:t>
            </a:r>
          </a:p>
          <a:p>
            <a:pPr marL="457200" indent="-457200">
              <a:buFont typeface="+mj-lt"/>
              <a:buAutoNum type="arabicPeriod"/>
            </a:pPr>
            <a:r>
              <a:rPr lang="en-US" dirty="0" smtClean="0"/>
              <a:t>.rounded-lg</a:t>
            </a:r>
          </a:p>
          <a:p>
            <a:pPr marL="457200" indent="-457200">
              <a:buFont typeface="+mj-lt"/>
              <a:buAutoNum type="arabicPeriod"/>
            </a:pPr>
            <a:r>
              <a:rPr lang="en-US" dirty="0" smtClean="0"/>
              <a:t>.rounded-circle</a:t>
            </a:r>
          </a:p>
          <a:p>
            <a:pPr marL="0" indent="0">
              <a:buNone/>
            </a:pPr>
            <a:endParaRPr lang="en-US" dirty="0"/>
          </a:p>
        </p:txBody>
      </p:sp>
    </p:spTree>
    <p:extLst>
      <p:ext uri="{BB962C8B-B14F-4D97-AF65-F5344CB8AC3E}">
        <p14:creationId xmlns:p14="http://schemas.microsoft.com/office/powerpoint/2010/main" val="165517755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lnSpcReduction="10000"/>
          </a:bodyPr>
          <a:lstStyle/>
          <a:p>
            <a:r>
              <a:rPr lang="en-US" dirty="0"/>
              <a:t>The classes for text colors are: </a:t>
            </a:r>
            <a:endParaRPr lang="en-US" dirty="0" smtClean="0"/>
          </a:p>
          <a:p>
            <a:pPr marL="868680" lvl="1" indent="-457200">
              <a:buFont typeface="+mj-lt"/>
              <a:buAutoNum type="arabicPeriod"/>
            </a:pPr>
            <a:r>
              <a:rPr lang="en-US" dirty="0" smtClean="0"/>
              <a:t>.text-primary</a:t>
            </a:r>
            <a:r>
              <a:rPr lang="en-US" dirty="0"/>
              <a:t> </a:t>
            </a:r>
            <a:endParaRPr lang="en-US" dirty="0" smtClean="0"/>
          </a:p>
          <a:p>
            <a:pPr marL="868680" lvl="1" indent="-457200">
              <a:buFont typeface="+mj-lt"/>
              <a:buAutoNum type="arabicPeriod"/>
            </a:pPr>
            <a:r>
              <a:rPr lang="en-US" dirty="0" smtClean="0"/>
              <a:t>.text-success</a:t>
            </a:r>
            <a:r>
              <a:rPr lang="en-US" dirty="0"/>
              <a:t> </a:t>
            </a:r>
            <a:endParaRPr lang="en-US" dirty="0" smtClean="0"/>
          </a:p>
          <a:p>
            <a:pPr marL="868680" lvl="1" indent="-457200">
              <a:buFont typeface="+mj-lt"/>
              <a:buAutoNum type="arabicPeriod"/>
            </a:pPr>
            <a:r>
              <a:rPr lang="en-US" dirty="0" smtClean="0"/>
              <a:t>.text-info</a:t>
            </a:r>
            <a:r>
              <a:rPr lang="en-US" dirty="0"/>
              <a:t> </a:t>
            </a:r>
            <a:endParaRPr lang="en-US" dirty="0" smtClean="0"/>
          </a:p>
          <a:p>
            <a:pPr marL="868680" lvl="1" indent="-457200">
              <a:buFont typeface="+mj-lt"/>
              <a:buAutoNum type="arabicPeriod"/>
            </a:pPr>
            <a:r>
              <a:rPr lang="en-US" dirty="0" smtClean="0"/>
              <a:t>.text-warning</a:t>
            </a:r>
            <a:r>
              <a:rPr lang="en-US" dirty="0"/>
              <a:t> </a:t>
            </a:r>
            <a:endParaRPr lang="en-US" dirty="0" smtClean="0"/>
          </a:p>
          <a:p>
            <a:pPr marL="868680" lvl="1" indent="-457200">
              <a:buFont typeface="+mj-lt"/>
              <a:buAutoNum type="arabicPeriod"/>
            </a:pPr>
            <a:r>
              <a:rPr lang="en-US" dirty="0" smtClean="0"/>
              <a:t>.text-danger</a:t>
            </a:r>
            <a:r>
              <a:rPr lang="en-US" dirty="0"/>
              <a:t> </a:t>
            </a:r>
            <a:endParaRPr lang="en-US" dirty="0" smtClean="0"/>
          </a:p>
          <a:p>
            <a:pPr marL="868680" lvl="1" indent="-457200">
              <a:buFont typeface="+mj-lt"/>
              <a:buAutoNum type="arabicPeriod"/>
            </a:pPr>
            <a:r>
              <a:rPr lang="en-US" dirty="0" smtClean="0"/>
              <a:t>.text-secondary</a:t>
            </a:r>
            <a:r>
              <a:rPr lang="en-US" dirty="0"/>
              <a:t> </a:t>
            </a:r>
            <a:endParaRPr lang="en-US" dirty="0" smtClean="0"/>
          </a:p>
          <a:p>
            <a:pPr marL="868680" lvl="1" indent="-457200">
              <a:buFont typeface="+mj-lt"/>
              <a:buAutoNum type="arabicPeriod"/>
            </a:pPr>
            <a:r>
              <a:rPr lang="en-US" dirty="0" smtClean="0"/>
              <a:t>.text-white</a:t>
            </a:r>
            <a:r>
              <a:rPr lang="en-US" dirty="0"/>
              <a:t> </a:t>
            </a:r>
            <a:endParaRPr lang="en-US" dirty="0" smtClean="0"/>
          </a:p>
          <a:p>
            <a:pPr marL="868680" lvl="1" indent="-457200">
              <a:buFont typeface="+mj-lt"/>
              <a:buAutoNum type="arabicPeriod"/>
            </a:pPr>
            <a:r>
              <a:rPr lang="en-US" dirty="0" smtClean="0"/>
              <a:t>.text-dark</a:t>
            </a:r>
            <a:endParaRPr lang="en-US" dirty="0"/>
          </a:p>
          <a:p>
            <a:pPr marL="868680" lvl="1" indent="-457200">
              <a:buFont typeface="+mj-lt"/>
              <a:buAutoNum type="arabicPeriod"/>
            </a:pPr>
            <a:r>
              <a:rPr lang="en-US" dirty="0" smtClean="0"/>
              <a:t>.</a:t>
            </a:r>
            <a:r>
              <a:rPr lang="en-US" dirty="0"/>
              <a:t>text-body (default body color/often black) and </a:t>
            </a:r>
            <a:endParaRPr lang="en-US" dirty="0" smtClean="0"/>
          </a:p>
          <a:p>
            <a:pPr marL="868680" lvl="1" indent="-457200">
              <a:buFont typeface="+mj-lt"/>
              <a:buAutoNum type="arabicPeriod"/>
            </a:pPr>
            <a:r>
              <a:rPr lang="en-US" dirty="0" smtClean="0"/>
              <a:t>.</a:t>
            </a:r>
            <a:r>
              <a:rPr lang="en-US" dirty="0"/>
              <a:t>text-light</a:t>
            </a:r>
          </a:p>
        </p:txBody>
      </p:sp>
      <p:sp>
        <p:nvSpPr>
          <p:cNvPr id="3" name="Title 2"/>
          <p:cNvSpPr>
            <a:spLocks noGrp="1"/>
          </p:cNvSpPr>
          <p:nvPr>
            <p:ph type="title"/>
          </p:nvPr>
        </p:nvSpPr>
        <p:spPr/>
        <p:txBody>
          <a:bodyPr/>
          <a:lstStyle/>
          <a:p>
            <a:r>
              <a:rPr lang="en-US" dirty="0" smtClean="0"/>
              <a:t>Bootstrap Colors</a:t>
            </a:r>
            <a:endParaRPr lang="en-US" dirty="0"/>
          </a:p>
        </p:txBody>
      </p:sp>
    </p:spTree>
    <p:extLst>
      <p:ext uri="{BB962C8B-B14F-4D97-AF65-F5344CB8AC3E}">
        <p14:creationId xmlns:p14="http://schemas.microsoft.com/office/powerpoint/2010/main" val="412437670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The classes for </a:t>
            </a:r>
            <a:r>
              <a:rPr lang="en-US" dirty="0" smtClean="0"/>
              <a:t>background colors </a:t>
            </a:r>
            <a:r>
              <a:rPr lang="en-US" dirty="0"/>
              <a:t>are: </a:t>
            </a:r>
          </a:p>
          <a:p>
            <a:pPr marL="868680" lvl="1" indent="-457200">
              <a:buFont typeface="+mj-lt"/>
              <a:buAutoNum type="arabicPeriod"/>
            </a:pPr>
            <a:r>
              <a:rPr lang="en-US" dirty="0" smtClean="0"/>
              <a:t>.bg-primary</a:t>
            </a:r>
            <a:r>
              <a:rPr lang="en-US" dirty="0"/>
              <a:t> </a:t>
            </a:r>
          </a:p>
          <a:p>
            <a:pPr marL="868680" lvl="1" indent="-457200">
              <a:buFont typeface="+mj-lt"/>
              <a:buAutoNum type="arabicPeriod"/>
            </a:pPr>
            <a:r>
              <a:rPr lang="en-US" dirty="0" smtClean="0"/>
              <a:t>.</a:t>
            </a:r>
            <a:r>
              <a:rPr lang="en-US" sz="2400" dirty="0" smtClean="0">
                <a:solidFill>
                  <a:prstClr val="black">
                    <a:lumMod val="85000"/>
                    <a:lumOff val="15000"/>
                  </a:prstClr>
                </a:solidFill>
              </a:rPr>
              <a:t>bg</a:t>
            </a:r>
            <a:r>
              <a:rPr lang="en-US" dirty="0" smtClean="0"/>
              <a:t>-success</a:t>
            </a:r>
            <a:r>
              <a:rPr lang="en-US" dirty="0"/>
              <a:t> </a:t>
            </a:r>
          </a:p>
          <a:p>
            <a:pPr marL="868680" lvl="1" indent="-457200">
              <a:buFont typeface="+mj-lt"/>
              <a:buAutoNum type="arabicPeriod"/>
            </a:pPr>
            <a:r>
              <a:rPr lang="en-US" dirty="0" smtClean="0"/>
              <a:t>.bg-info</a:t>
            </a:r>
            <a:r>
              <a:rPr lang="en-US" dirty="0"/>
              <a:t> </a:t>
            </a:r>
          </a:p>
          <a:p>
            <a:pPr marL="868680" lvl="1" indent="-457200">
              <a:buFont typeface="+mj-lt"/>
              <a:buAutoNum type="arabicPeriod"/>
            </a:pPr>
            <a:r>
              <a:rPr lang="en-US" dirty="0" smtClean="0"/>
              <a:t>.</a:t>
            </a:r>
            <a:r>
              <a:rPr lang="en-US" sz="2000" dirty="0" smtClean="0">
                <a:solidFill>
                  <a:prstClr val="black">
                    <a:lumMod val="85000"/>
                    <a:lumOff val="15000"/>
                  </a:prstClr>
                </a:solidFill>
              </a:rPr>
              <a:t>bg</a:t>
            </a:r>
            <a:r>
              <a:rPr lang="en-US" dirty="0" smtClean="0"/>
              <a:t>-warning</a:t>
            </a:r>
            <a:r>
              <a:rPr lang="en-US" dirty="0"/>
              <a:t> </a:t>
            </a:r>
          </a:p>
          <a:p>
            <a:pPr marL="868680" lvl="1" indent="-457200">
              <a:buFont typeface="+mj-lt"/>
              <a:buAutoNum type="arabicPeriod"/>
            </a:pPr>
            <a:r>
              <a:rPr lang="en-US" dirty="0" smtClean="0"/>
              <a:t>.</a:t>
            </a:r>
            <a:r>
              <a:rPr lang="en-US" sz="2000" dirty="0" smtClean="0">
                <a:solidFill>
                  <a:prstClr val="black">
                    <a:lumMod val="85000"/>
                    <a:lumOff val="15000"/>
                  </a:prstClr>
                </a:solidFill>
              </a:rPr>
              <a:t>bg</a:t>
            </a:r>
            <a:r>
              <a:rPr lang="en-US" dirty="0" smtClean="0"/>
              <a:t>-danger</a:t>
            </a:r>
            <a:r>
              <a:rPr lang="en-US" dirty="0"/>
              <a:t> </a:t>
            </a:r>
          </a:p>
          <a:p>
            <a:pPr marL="868680" lvl="1" indent="-457200">
              <a:buFont typeface="+mj-lt"/>
              <a:buAutoNum type="arabicPeriod"/>
            </a:pPr>
            <a:r>
              <a:rPr lang="en-US" dirty="0" smtClean="0"/>
              <a:t>.</a:t>
            </a:r>
            <a:r>
              <a:rPr lang="en-US" sz="2000" dirty="0" smtClean="0">
                <a:solidFill>
                  <a:prstClr val="black">
                    <a:lumMod val="85000"/>
                    <a:lumOff val="15000"/>
                  </a:prstClr>
                </a:solidFill>
              </a:rPr>
              <a:t>bg</a:t>
            </a:r>
            <a:r>
              <a:rPr lang="en-US" dirty="0" smtClean="0"/>
              <a:t>-secondary</a:t>
            </a:r>
            <a:r>
              <a:rPr lang="en-US" dirty="0"/>
              <a:t> </a:t>
            </a:r>
          </a:p>
          <a:p>
            <a:pPr marL="868680" lvl="1" indent="-457200">
              <a:buFont typeface="+mj-lt"/>
              <a:buAutoNum type="arabicPeriod"/>
            </a:pPr>
            <a:r>
              <a:rPr lang="en-US" dirty="0" smtClean="0"/>
              <a:t>.</a:t>
            </a:r>
            <a:r>
              <a:rPr lang="en-US" sz="2000" dirty="0" smtClean="0">
                <a:solidFill>
                  <a:prstClr val="black">
                    <a:lumMod val="85000"/>
                    <a:lumOff val="15000"/>
                  </a:prstClr>
                </a:solidFill>
              </a:rPr>
              <a:t>bg</a:t>
            </a:r>
            <a:r>
              <a:rPr lang="en-US" dirty="0" smtClean="0"/>
              <a:t>-white</a:t>
            </a:r>
            <a:r>
              <a:rPr lang="en-US" dirty="0"/>
              <a:t> </a:t>
            </a:r>
          </a:p>
          <a:p>
            <a:pPr marL="868680" lvl="1" indent="-457200">
              <a:buFont typeface="+mj-lt"/>
              <a:buAutoNum type="arabicPeriod"/>
            </a:pPr>
            <a:r>
              <a:rPr lang="en-US" dirty="0" smtClean="0"/>
              <a:t>.</a:t>
            </a:r>
            <a:r>
              <a:rPr lang="en-US" sz="2000" dirty="0" smtClean="0">
                <a:solidFill>
                  <a:prstClr val="black">
                    <a:lumMod val="85000"/>
                    <a:lumOff val="15000"/>
                  </a:prstClr>
                </a:solidFill>
              </a:rPr>
              <a:t>bg</a:t>
            </a:r>
            <a:r>
              <a:rPr lang="en-US" dirty="0" smtClean="0"/>
              <a:t>-dark</a:t>
            </a:r>
            <a:r>
              <a:rPr lang="en-US" dirty="0"/>
              <a:t> </a:t>
            </a:r>
          </a:p>
          <a:p>
            <a:pPr marL="868680" lvl="1" indent="-457200">
              <a:buFont typeface="+mj-lt"/>
              <a:buAutoNum type="arabicPeriod"/>
            </a:pPr>
            <a:r>
              <a:rPr lang="en-US" dirty="0" smtClean="0"/>
              <a:t>.</a:t>
            </a:r>
            <a:r>
              <a:rPr lang="en-US" sz="2000" dirty="0" smtClean="0">
                <a:solidFill>
                  <a:prstClr val="black">
                    <a:lumMod val="85000"/>
                    <a:lumOff val="15000"/>
                  </a:prstClr>
                </a:solidFill>
              </a:rPr>
              <a:t>bg</a:t>
            </a:r>
            <a:r>
              <a:rPr lang="en-US" dirty="0" smtClean="0"/>
              <a:t>-light</a:t>
            </a:r>
            <a:endParaRPr lang="en-US" dirty="0"/>
          </a:p>
          <a:p>
            <a:endParaRPr lang="en-US" dirty="0"/>
          </a:p>
        </p:txBody>
      </p:sp>
    </p:spTree>
    <p:extLst>
      <p:ext uri="{BB962C8B-B14F-4D97-AF65-F5344CB8AC3E}">
        <p14:creationId xmlns:p14="http://schemas.microsoft.com/office/powerpoint/2010/main" val="10993065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1371601"/>
            <a:ext cx="7745505" cy="4754562"/>
          </a:xfrm>
        </p:spPr>
        <p:txBody>
          <a:bodyPr/>
          <a:lstStyle/>
          <a:p>
            <a:r>
              <a:rPr lang="en-US" dirty="0" smtClean="0"/>
              <a:t>The classes for background and text:</a:t>
            </a:r>
          </a:p>
          <a:p>
            <a:pPr marL="457200" indent="-457200">
              <a:buFont typeface="+mj-lt"/>
              <a:buAutoNum type="arabicPeriod"/>
            </a:pPr>
            <a:r>
              <a:rPr lang="en-US" dirty="0" smtClean="0"/>
              <a:t>.alert alert-success</a:t>
            </a:r>
          </a:p>
          <a:p>
            <a:pPr marL="457200" indent="-457200">
              <a:buFont typeface="+mj-lt"/>
              <a:buAutoNum type="arabicPeriod"/>
            </a:pPr>
            <a:r>
              <a:rPr lang="en-US" dirty="0" smtClean="0"/>
              <a:t>.alert alert-danger</a:t>
            </a:r>
          </a:p>
          <a:p>
            <a:pPr marL="457200" indent="-457200">
              <a:buFont typeface="+mj-lt"/>
              <a:buAutoNum type="arabicPeriod"/>
            </a:pPr>
            <a:r>
              <a:rPr lang="en-US" dirty="0" smtClean="0"/>
              <a:t>.alert alert-primary</a:t>
            </a:r>
          </a:p>
          <a:p>
            <a:pPr marL="457200" indent="-457200">
              <a:buFont typeface="+mj-lt"/>
              <a:buAutoNum type="arabicPeriod"/>
            </a:pPr>
            <a:r>
              <a:rPr lang="en-US" dirty="0" smtClean="0"/>
              <a:t>.alert alert-warning</a:t>
            </a:r>
          </a:p>
          <a:p>
            <a:pPr marL="457200" indent="-457200">
              <a:buFont typeface="+mj-lt"/>
              <a:buAutoNum type="arabicPeriod"/>
            </a:pPr>
            <a:r>
              <a:rPr lang="en-US" dirty="0" smtClean="0"/>
              <a:t>.alert alert-info</a:t>
            </a:r>
          </a:p>
          <a:p>
            <a:pPr marL="457200" indent="-457200">
              <a:buFont typeface="+mj-lt"/>
              <a:buAutoNum type="arabicPeriod"/>
            </a:pPr>
            <a:r>
              <a:rPr lang="en-US" dirty="0" smtClean="0"/>
              <a:t>.alert alert-secondary</a:t>
            </a:r>
          </a:p>
          <a:p>
            <a:pPr marL="457200" indent="-457200">
              <a:buFont typeface="+mj-lt"/>
              <a:buAutoNum type="arabicPeriod"/>
            </a:pPr>
            <a:r>
              <a:rPr lang="en-US" dirty="0" smtClean="0"/>
              <a:t>.alert alert-dark</a:t>
            </a:r>
          </a:p>
          <a:p>
            <a:pPr marL="457200" indent="-457200">
              <a:buFont typeface="+mj-lt"/>
              <a:buAutoNum type="arabicPeriod"/>
            </a:pPr>
            <a:r>
              <a:rPr lang="en-US" dirty="0" smtClean="0"/>
              <a:t>.alert alert-light</a:t>
            </a:r>
            <a:endParaRPr lang="en-US" dirty="0"/>
          </a:p>
        </p:txBody>
      </p:sp>
    </p:spTree>
    <p:extLst>
      <p:ext uri="{BB962C8B-B14F-4D97-AF65-F5344CB8AC3E}">
        <p14:creationId xmlns:p14="http://schemas.microsoft.com/office/powerpoint/2010/main" val="29501798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Add the </a:t>
            </a:r>
            <a:r>
              <a:rPr lang="en-US" dirty="0">
                <a:solidFill>
                  <a:srgbClr val="FF0000"/>
                </a:solidFill>
              </a:rPr>
              <a:t>alert-link</a:t>
            </a:r>
            <a:r>
              <a:rPr lang="en-US" dirty="0"/>
              <a:t> class to any links inside the alert box to create "matching colored links"</a:t>
            </a:r>
          </a:p>
          <a:p>
            <a:pPr marL="0" indent="0">
              <a:buNone/>
            </a:pPr>
            <a:endParaRPr lang="en-US" dirty="0"/>
          </a:p>
        </p:txBody>
      </p:sp>
      <p:sp>
        <p:nvSpPr>
          <p:cNvPr id="3" name="Title 2"/>
          <p:cNvSpPr>
            <a:spLocks noGrp="1"/>
          </p:cNvSpPr>
          <p:nvPr>
            <p:ph type="title"/>
          </p:nvPr>
        </p:nvSpPr>
        <p:spPr/>
        <p:txBody>
          <a:bodyPr/>
          <a:lstStyle/>
          <a:p>
            <a:r>
              <a:rPr lang="en-US" dirty="0"/>
              <a:t>Alert Links</a:t>
            </a:r>
          </a:p>
        </p:txBody>
      </p:sp>
    </p:spTree>
    <p:extLst>
      <p:ext uri="{BB962C8B-B14F-4D97-AF65-F5344CB8AC3E}">
        <p14:creationId xmlns:p14="http://schemas.microsoft.com/office/powerpoint/2010/main" val="397061243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classes for Images are,</a:t>
            </a:r>
          </a:p>
          <a:p>
            <a:pPr marL="868680" lvl="1" indent="-457200">
              <a:buFont typeface="+mj-lt"/>
              <a:buAutoNum type="arabicPeriod"/>
            </a:pPr>
            <a:r>
              <a:rPr lang="en-US" dirty="0" smtClean="0"/>
              <a:t>rounded  </a:t>
            </a:r>
            <a:r>
              <a:rPr lang="en-US" dirty="0" smtClean="0">
                <a:sym typeface="Wingdings" panose="05000000000000000000" pitchFamily="2" charset="2"/>
              </a:rPr>
              <a:t>add rounded corner</a:t>
            </a:r>
            <a:endParaRPr lang="en-US" dirty="0" smtClean="0"/>
          </a:p>
          <a:p>
            <a:pPr marL="868680" lvl="1" indent="-457200">
              <a:buFont typeface="+mj-lt"/>
              <a:buAutoNum type="arabicPeriod"/>
            </a:pPr>
            <a:r>
              <a:rPr lang="en-US" dirty="0" smtClean="0"/>
              <a:t>rounded-circle </a:t>
            </a:r>
            <a:r>
              <a:rPr lang="en-US" dirty="0" smtClean="0">
                <a:sym typeface="Wingdings" panose="05000000000000000000" pitchFamily="2" charset="2"/>
              </a:rPr>
              <a:t>image as circle shape</a:t>
            </a:r>
            <a:endParaRPr lang="en-US" dirty="0" smtClean="0"/>
          </a:p>
          <a:p>
            <a:pPr marL="868680" lvl="1" indent="-457200">
              <a:buFont typeface="+mj-lt"/>
              <a:buAutoNum type="arabicPeriod"/>
            </a:pPr>
            <a:r>
              <a:rPr lang="en-US" dirty="0" smtClean="0"/>
              <a:t>img-thumbnail</a:t>
            </a:r>
            <a:r>
              <a:rPr lang="en-US" dirty="0" smtClean="0">
                <a:sym typeface="Wingdings" panose="05000000000000000000" pitchFamily="2" charset="2"/>
              </a:rPr>
              <a:t>create a mailed border</a:t>
            </a:r>
            <a:endParaRPr lang="en-US" dirty="0" smtClean="0"/>
          </a:p>
          <a:p>
            <a:pPr marL="868680" lvl="1" indent="-457200">
              <a:buFont typeface="+mj-lt"/>
              <a:buAutoNum type="arabicPeriod"/>
            </a:pPr>
            <a:r>
              <a:rPr lang="en-US" dirty="0" smtClean="0"/>
              <a:t>img-fluid</a:t>
            </a:r>
            <a:r>
              <a:rPr lang="en-US" dirty="0" smtClean="0">
                <a:sym typeface="Wingdings" panose="05000000000000000000" pitchFamily="2" charset="2"/>
              </a:rPr>
              <a:t>responsive image</a:t>
            </a:r>
            <a:endParaRPr lang="en-US" dirty="0" smtClean="0"/>
          </a:p>
          <a:p>
            <a:pPr marL="868680" lvl="1" indent="-457200">
              <a:buFont typeface="+mj-lt"/>
              <a:buAutoNum type="arabicPeriod"/>
            </a:pPr>
            <a:r>
              <a:rPr lang="en-US" dirty="0" smtClean="0"/>
              <a:t>mx-auto &amp; d-block (is used to align image at center)</a:t>
            </a:r>
          </a:p>
          <a:p>
            <a:pPr marL="411480" lvl="1" indent="0">
              <a:buNone/>
            </a:pPr>
            <a:endParaRPr lang="en-US" dirty="0"/>
          </a:p>
        </p:txBody>
      </p:sp>
      <p:sp>
        <p:nvSpPr>
          <p:cNvPr id="3" name="Title 2"/>
          <p:cNvSpPr>
            <a:spLocks noGrp="1"/>
          </p:cNvSpPr>
          <p:nvPr>
            <p:ph type="title"/>
          </p:nvPr>
        </p:nvSpPr>
        <p:spPr/>
        <p:txBody>
          <a:bodyPr/>
          <a:lstStyle/>
          <a:p>
            <a:r>
              <a:rPr lang="en-US" dirty="0" smtClean="0"/>
              <a:t>Image Classes</a:t>
            </a:r>
            <a:endParaRPr lang="en-US" dirty="0"/>
          </a:p>
        </p:txBody>
      </p:sp>
    </p:spTree>
    <p:extLst>
      <p:ext uri="{BB962C8B-B14F-4D97-AF65-F5344CB8AC3E}">
        <p14:creationId xmlns:p14="http://schemas.microsoft.com/office/powerpoint/2010/main" val="84379803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jumbotron indicates a big grey box for calling extra attention to some special content or information</a:t>
            </a:r>
            <a:r>
              <a:rPr lang="en-US" dirty="0" smtClean="0"/>
              <a:t>.</a:t>
            </a:r>
          </a:p>
          <a:p>
            <a:r>
              <a:rPr lang="en-US" dirty="0"/>
              <a:t>If you want a full-width jumbotron without rounded borders, add the .jumbotron-fluid class and a .container or .container-fluid inside of it</a:t>
            </a:r>
          </a:p>
        </p:txBody>
      </p:sp>
      <p:sp>
        <p:nvSpPr>
          <p:cNvPr id="3" name="Title 2"/>
          <p:cNvSpPr>
            <a:spLocks noGrp="1"/>
          </p:cNvSpPr>
          <p:nvPr>
            <p:ph type="title"/>
          </p:nvPr>
        </p:nvSpPr>
        <p:spPr/>
        <p:txBody>
          <a:bodyPr/>
          <a:lstStyle/>
          <a:p>
            <a:r>
              <a:rPr lang="en-US" dirty="0" smtClean="0"/>
              <a:t>Jumbotron</a:t>
            </a:r>
            <a:endParaRPr lang="en-US" dirty="0"/>
          </a:p>
        </p:txBody>
      </p:sp>
    </p:spTree>
    <p:extLst>
      <p:ext uri="{BB962C8B-B14F-4D97-AF65-F5344CB8AC3E}">
        <p14:creationId xmlns:p14="http://schemas.microsoft.com/office/powerpoint/2010/main" val="110868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Elements</a:t>
            </a:r>
            <a:endParaRPr lang="en-US" dirty="0"/>
          </a:p>
        </p:txBody>
      </p:sp>
      <p:sp>
        <p:nvSpPr>
          <p:cNvPr id="3" name="Content Placeholder 2"/>
          <p:cNvSpPr>
            <a:spLocks noGrp="1"/>
          </p:cNvSpPr>
          <p:nvPr>
            <p:ph idx="1"/>
          </p:nvPr>
        </p:nvSpPr>
        <p:spPr/>
        <p:txBody>
          <a:bodyPr/>
          <a:lstStyle/>
          <a:p>
            <a:r>
              <a:rPr lang="en-US" dirty="0" smtClean="0"/>
              <a:t>An HTML file is made of elements. These elements are responsible for creating web pages and define content in that webpage. An element in HTML usually consist of a start tag &lt;tag name&gt;, close tag &lt;/tag name&gt; and content inserted between them. </a:t>
            </a:r>
            <a:r>
              <a:rPr lang="en-US" b="1" dirty="0" smtClean="0"/>
              <a:t>Technically, an element is a collection of start tag, attributes, end tag, content between them</a:t>
            </a:r>
            <a:r>
              <a:rPr lang="en-US" dirty="0" smtClean="0"/>
              <a:t>.</a:t>
            </a:r>
            <a:endParaRPr lang="en-US" dirty="0"/>
          </a:p>
        </p:txBody>
      </p:sp>
    </p:spTree>
    <p:extLst>
      <p:ext uri="{BB962C8B-B14F-4D97-AF65-F5344CB8AC3E}">
        <p14:creationId xmlns:p14="http://schemas.microsoft.com/office/powerpoint/2010/main" val="3962624049"/>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The classes for display headings:</a:t>
            </a:r>
          </a:p>
          <a:p>
            <a:pPr marL="457200" indent="-457200">
              <a:buFont typeface="+mj-lt"/>
              <a:buAutoNum type="arabicPeriod"/>
            </a:pPr>
            <a:r>
              <a:rPr lang="en-US" dirty="0" smtClean="0"/>
              <a:t>.display-1</a:t>
            </a:r>
          </a:p>
          <a:p>
            <a:pPr marL="457200" indent="-457200">
              <a:buFont typeface="+mj-lt"/>
              <a:buAutoNum type="arabicPeriod"/>
            </a:pPr>
            <a:r>
              <a:rPr lang="en-US" dirty="0" smtClean="0"/>
              <a:t>.display-2</a:t>
            </a:r>
          </a:p>
          <a:p>
            <a:pPr marL="457200" indent="-457200">
              <a:buFont typeface="+mj-lt"/>
              <a:buAutoNum type="arabicPeriod"/>
            </a:pPr>
            <a:r>
              <a:rPr lang="en-US" dirty="0" smtClean="0"/>
              <a:t>.display-3</a:t>
            </a:r>
          </a:p>
          <a:p>
            <a:pPr marL="457200" indent="-457200">
              <a:buFont typeface="+mj-lt"/>
              <a:buAutoNum type="arabicPeriod"/>
            </a:pPr>
            <a:r>
              <a:rPr lang="en-US" dirty="0" smtClean="0"/>
              <a:t>.display-4</a:t>
            </a:r>
            <a:endParaRPr lang="en-US" dirty="0"/>
          </a:p>
        </p:txBody>
      </p:sp>
      <p:sp>
        <p:nvSpPr>
          <p:cNvPr id="3" name="Title 2"/>
          <p:cNvSpPr>
            <a:spLocks noGrp="1"/>
          </p:cNvSpPr>
          <p:nvPr>
            <p:ph type="title"/>
          </p:nvPr>
        </p:nvSpPr>
        <p:spPr/>
        <p:txBody>
          <a:bodyPr/>
          <a:lstStyle/>
          <a:p>
            <a:r>
              <a:rPr lang="en-US" dirty="0" smtClean="0"/>
              <a:t>Display Headings</a:t>
            </a:r>
            <a:endParaRPr lang="en-US" dirty="0"/>
          </a:p>
        </p:txBody>
      </p:sp>
    </p:spTree>
    <p:extLst>
      <p:ext uri="{BB962C8B-B14F-4D97-AF65-F5344CB8AC3E}">
        <p14:creationId xmlns:p14="http://schemas.microsoft.com/office/powerpoint/2010/main" val="104017296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99247" y="2133600"/>
            <a:ext cx="7745505" cy="4419599"/>
          </a:xfrm>
        </p:spPr>
        <p:txBody>
          <a:bodyPr>
            <a:normAutofit fontScale="85000" lnSpcReduction="20000"/>
          </a:bodyPr>
          <a:lstStyle/>
          <a:p>
            <a:r>
              <a:rPr lang="en-US" dirty="0"/>
              <a:t>Bootstrap 4 provides different styles of </a:t>
            </a:r>
            <a:r>
              <a:rPr lang="en-US" dirty="0" smtClean="0"/>
              <a:t>buttons.</a:t>
            </a:r>
          </a:p>
          <a:p>
            <a:r>
              <a:rPr lang="en-US" dirty="0"/>
              <a:t>The button classes can be used on &lt;a&gt;, &lt;button&gt;, or &lt;input&gt; </a:t>
            </a:r>
            <a:r>
              <a:rPr lang="en-US" dirty="0" smtClean="0"/>
              <a:t>elements.</a:t>
            </a:r>
          </a:p>
          <a:p>
            <a:r>
              <a:rPr lang="en-US" dirty="0" smtClean="0"/>
              <a:t>The button classes are,</a:t>
            </a:r>
          </a:p>
          <a:p>
            <a:pPr marL="868680" lvl="1" indent="-457200">
              <a:buFont typeface="+mj-lt"/>
              <a:buAutoNum type="arabicPeriod"/>
            </a:pPr>
            <a:r>
              <a:rPr lang="en-US" dirty="0" smtClean="0"/>
              <a:t>btn</a:t>
            </a:r>
          </a:p>
          <a:p>
            <a:pPr marL="868680" lvl="1" indent="-457200">
              <a:buFont typeface="+mj-lt"/>
              <a:buAutoNum type="arabicPeriod"/>
            </a:pPr>
            <a:r>
              <a:rPr lang="en-US" dirty="0" smtClean="0"/>
              <a:t>btn</a:t>
            </a:r>
            <a:r>
              <a:rPr lang="en-US" dirty="0"/>
              <a:t> </a:t>
            </a:r>
            <a:r>
              <a:rPr lang="en-US" dirty="0" smtClean="0"/>
              <a:t>btn-primary</a:t>
            </a:r>
          </a:p>
          <a:p>
            <a:pPr marL="868680" lvl="1" indent="-457200">
              <a:buFont typeface="+mj-lt"/>
              <a:buAutoNum type="arabicPeriod"/>
            </a:pPr>
            <a:r>
              <a:rPr lang="en-US" dirty="0" smtClean="0"/>
              <a:t>btn btn-success</a:t>
            </a:r>
          </a:p>
          <a:p>
            <a:pPr marL="868680" lvl="1" indent="-457200">
              <a:buFont typeface="+mj-lt"/>
              <a:buAutoNum type="arabicPeriod"/>
            </a:pPr>
            <a:r>
              <a:rPr lang="en-US" dirty="0" smtClean="0"/>
              <a:t>btn btn-danger</a:t>
            </a:r>
          </a:p>
          <a:p>
            <a:pPr marL="868680" lvl="1" indent="-457200">
              <a:buFont typeface="+mj-lt"/>
              <a:buAutoNum type="arabicPeriod"/>
            </a:pPr>
            <a:r>
              <a:rPr lang="en-US" dirty="0" smtClean="0"/>
              <a:t>btn btn-info</a:t>
            </a:r>
          </a:p>
          <a:p>
            <a:pPr marL="868680" lvl="1" indent="-457200">
              <a:buFont typeface="+mj-lt"/>
              <a:buAutoNum type="arabicPeriod"/>
            </a:pPr>
            <a:r>
              <a:rPr lang="en-US" dirty="0" smtClean="0"/>
              <a:t>btn btn-warning</a:t>
            </a:r>
          </a:p>
          <a:p>
            <a:pPr marL="868680" lvl="1" indent="-457200">
              <a:buFont typeface="+mj-lt"/>
              <a:buAutoNum type="arabicPeriod"/>
            </a:pPr>
            <a:r>
              <a:rPr lang="en-US" dirty="0" smtClean="0"/>
              <a:t>btn btn-secondary</a:t>
            </a:r>
          </a:p>
          <a:p>
            <a:pPr marL="868680" lvl="1" indent="-457200">
              <a:buFont typeface="+mj-lt"/>
              <a:buAutoNum type="arabicPeriod"/>
            </a:pPr>
            <a:r>
              <a:rPr lang="en-US" dirty="0" smtClean="0"/>
              <a:t>btn btn-dark</a:t>
            </a:r>
          </a:p>
          <a:p>
            <a:pPr marL="868680" lvl="1" indent="-457200">
              <a:buFont typeface="+mj-lt"/>
              <a:buAutoNum type="arabicPeriod"/>
            </a:pPr>
            <a:r>
              <a:rPr lang="en-US" dirty="0" smtClean="0"/>
              <a:t>btn btn-light</a:t>
            </a:r>
          </a:p>
          <a:p>
            <a:pPr marL="868680" lvl="1" indent="-457200">
              <a:buFont typeface="+mj-lt"/>
              <a:buAutoNum type="arabicPeriod"/>
            </a:pPr>
            <a:r>
              <a:rPr lang="en-US" dirty="0" smtClean="0"/>
              <a:t>btn btn-link</a:t>
            </a:r>
            <a:endParaRPr lang="en-US" dirty="0"/>
          </a:p>
        </p:txBody>
      </p:sp>
      <p:sp>
        <p:nvSpPr>
          <p:cNvPr id="3" name="Title 2"/>
          <p:cNvSpPr>
            <a:spLocks noGrp="1"/>
          </p:cNvSpPr>
          <p:nvPr>
            <p:ph type="title"/>
          </p:nvPr>
        </p:nvSpPr>
        <p:spPr/>
        <p:txBody>
          <a:bodyPr/>
          <a:lstStyle/>
          <a:p>
            <a:r>
              <a:rPr lang="en-US" dirty="0" smtClean="0"/>
              <a:t>Buttons</a:t>
            </a:r>
            <a:endParaRPr lang="en-US" dirty="0"/>
          </a:p>
        </p:txBody>
      </p:sp>
    </p:spTree>
    <p:extLst>
      <p:ext uri="{BB962C8B-B14F-4D97-AF65-F5344CB8AC3E}">
        <p14:creationId xmlns:p14="http://schemas.microsoft.com/office/powerpoint/2010/main" val="263779854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Bootstrap 4 provides eight outline/bordered </a:t>
            </a:r>
            <a:r>
              <a:rPr lang="en-US" dirty="0" smtClean="0"/>
              <a:t>buttons.</a:t>
            </a:r>
          </a:p>
          <a:p>
            <a:pPr marL="868680" lvl="1" indent="-457200">
              <a:buFont typeface="+mj-lt"/>
              <a:buAutoNum type="arabicPeriod"/>
            </a:pPr>
            <a:r>
              <a:rPr lang="en-US" dirty="0" smtClean="0"/>
              <a:t>btn btn-outline-primary</a:t>
            </a:r>
          </a:p>
          <a:p>
            <a:pPr marL="868680" lvl="1" indent="-457200">
              <a:buFont typeface="+mj-lt"/>
              <a:buAutoNum type="arabicPeriod"/>
            </a:pPr>
            <a:r>
              <a:rPr lang="en-US" dirty="0" smtClean="0"/>
              <a:t>btn btn-outline-success</a:t>
            </a:r>
          </a:p>
          <a:p>
            <a:pPr marL="868680" lvl="1" indent="-457200">
              <a:buFont typeface="+mj-lt"/>
              <a:buAutoNum type="arabicPeriod"/>
            </a:pPr>
            <a:r>
              <a:rPr lang="en-US" dirty="0" smtClean="0"/>
              <a:t>btn btn-outline-danger</a:t>
            </a:r>
          </a:p>
          <a:p>
            <a:pPr marL="868680" lvl="1" indent="-457200">
              <a:buFont typeface="+mj-lt"/>
              <a:buAutoNum type="arabicPeriod"/>
            </a:pPr>
            <a:r>
              <a:rPr lang="en-US" dirty="0" smtClean="0"/>
              <a:t>btn btn-outline-info</a:t>
            </a:r>
          </a:p>
          <a:p>
            <a:pPr marL="868680" lvl="1" indent="-457200">
              <a:buFont typeface="+mj-lt"/>
              <a:buAutoNum type="arabicPeriod"/>
            </a:pPr>
            <a:r>
              <a:rPr lang="en-US" dirty="0" smtClean="0"/>
              <a:t>btn btn-outline-warning</a:t>
            </a:r>
          </a:p>
          <a:p>
            <a:pPr marL="868680" lvl="1" indent="-457200">
              <a:buFont typeface="+mj-lt"/>
              <a:buAutoNum type="arabicPeriod"/>
            </a:pPr>
            <a:r>
              <a:rPr lang="en-US" dirty="0" smtClean="0"/>
              <a:t>btn btn-outline-dark</a:t>
            </a:r>
          </a:p>
          <a:p>
            <a:pPr marL="868680" lvl="1" indent="-457200">
              <a:buFont typeface="+mj-lt"/>
              <a:buAutoNum type="arabicPeriod"/>
            </a:pPr>
            <a:r>
              <a:rPr lang="en-US" dirty="0" smtClean="0"/>
              <a:t>btn btn-outline-light</a:t>
            </a:r>
          </a:p>
          <a:p>
            <a:pPr marL="868680" lvl="1" indent="-457200">
              <a:buFont typeface="+mj-lt"/>
              <a:buAutoNum type="arabicPeriod"/>
            </a:pPr>
            <a:r>
              <a:rPr lang="en-US" dirty="0" smtClean="0"/>
              <a:t>btn btn-outline-secondary</a:t>
            </a:r>
            <a:endParaRPr lang="en-US" dirty="0"/>
          </a:p>
        </p:txBody>
      </p:sp>
      <p:sp>
        <p:nvSpPr>
          <p:cNvPr id="3" name="Title 2"/>
          <p:cNvSpPr>
            <a:spLocks noGrp="1"/>
          </p:cNvSpPr>
          <p:nvPr>
            <p:ph type="title"/>
          </p:nvPr>
        </p:nvSpPr>
        <p:spPr/>
        <p:txBody>
          <a:bodyPr/>
          <a:lstStyle/>
          <a:p>
            <a:r>
              <a:rPr lang="en-US" dirty="0" smtClean="0"/>
              <a:t>Button Outlines</a:t>
            </a:r>
            <a:endParaRPr lang="en-US" dirty="0"/>
          </a:p>
        </p:txBody>
      </p:sp>
    </p:spTree>
    <p:extLst>
      <p:ext uri="{BB962C8B-B14F-4D97-AF65-F5344CB8AC3E}">
        <p14:creationId xmlns:p14="http://schemas.microsoft.com/office/powerpoint/2010/main" val="281025235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Use the .btn-lg class for large buttons or .btn-sm class for small </a:t>
            </a:r>
            <a:r>
              <a:rPr lang="en-US" dirty="0" smtClean="0"/>
              <a:t>buttons.</a:t>
            </a:r>
          </a:p>
          <a:p>
            <a:r>
              <a:rPr lang="en-US" dirty="0"/>
              <a:t>Add class .btn-block to create a block level button that spans the entire width of the parent element</a:t>
            </a:r>
            <a:r>
              <a:rPr lang="en-US" dirty="0" smtClean="0"/>
              <a:t>.</a:t>
            </a:r>
          </a:p>
          <a:p>
            <a:r>
              <a:rPr lang="en-US" dirty="0"/>
              <a:t>A button can be set to an active (appear pressed) or a disabled (unclickable) </a:t>
            </a:r>
            <a:r>
              <a:rPr lang="en-US" dirty="0" smtClean="0"/>
              <a:t>state.</a:t>
            </a:r>
            <a:endParaRPr lang="en-US" dirty="0"/>
          </a:p>
        </p:txBody>
      </p:sp>
      <p:sp>
        <p:nvSpPr>
          <p:cNvPr id="3" name="Title 2"/>
          <p:cNvSpPr>
            <a:spLocks noGrp="1"/>
          </p:cNvSpPr>
          <p:nvPr>
            <p:ph type="title"/>
          </p:nvPr>
        </p:nvSpPr>
        <p:spPr/>
        <p:txBody>
          <a:bodyPr/>
          <a:lstStyle/>
          <a:p>
            <a:r>
              <a:rPr lang="en-US" dirty="0" smtClean="0"/>
              <a:t>Button Sizes</a:t>
            </a:r>
            <a:endParaRPr lang="en-US" dirty="0"/>
          </a:p>
        </p:txBody>
      </p:sp>
    </p:spTree>
    <p:extLst>
      <p:ext uri="{BB962C8B-B14F-4D97-AF65-F5344CB8AC3E}">
        <p14:creationId xmlns:p14="http://schemas.microsoft.com/office/powerpoint/2010/main" val="34436385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table-success</a:t>
            </a:r>
          </a:p>
          <a:p>
            <a:r>
              <a:rPr lang="en-US" dirty="0" smtClean="0"/>
              <a:t>table-danger</a:t>
            </a:r>
          </a:p>
          <a:p>
            <a:r>
              <a:rPr lang="en-US" dirty="0" smtClean="0"/>
              <a:t>table-warning</a:t>
            </a:r>
          </a:p>
          <a:p>
            <a:r>
              <a:rPr lang="en-US" dirty="0" smtClean="0"/>
              <a:t>table-info</a:t>
            </a:r>
          </a:p>
          <a:p>
            <a:r>
              <a:rPr lang="en-US" dirty="0" smtClean="0"/>
              <a:t>table-hover</a:t>
            </a:r>
          </a:p>
          <a:p>
            <a:r>
              <a:rPr lang="en-US" dirty="0" smtClean="0"/>
              <a:t>table-striped</a:t>
            </a:r>
            <a:endParaRPr lang="en-US" dirty="0"/>
          </a:p>
        </p:txBody>
      </p:sp>
      <p:sp>
        <p:nvSpPr>
          <p:cNvPr id="3" name="Title 2"/>
          <p:cNvSpPr>
            <a:spLocks noGrp="1"/>
          </p:cNvSpPr>
          <p:nvPr>
            <p:ph type="title"/>
          </p:nvPr>
        </p:nvSpPr>
        <p:spPr/>
        <p:txBody>
          <a:bodyPr/>
          <a:lstStyle/>
          <a:p>
            <a:r>
              <a:rPr lang="en-US" dirty="0" smtClean="0"/>
              <a:t>Table classes</a:t>
            </a:r>
            <a:endParaRPr lang="en-US" dirty="0"/>
          </a:p>
        </p:txBody>
      </p:sp>
    </p:spTree>
    <p:extLst>
      <p:ext uri="{BB962C8B-B14F-4D97-AF65-F5344CB8AC3E}">
        <p14:creationId xmlns:p14="http://schemas.microsoft.com/office/powerpoint/2010/main" val="22817255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card in Bootstrap 4 is a bordered box with some padding around its content. It includes options for headers, footers, content, colors, etc.</a:t>
            </a:r>
          </a:p>
        </p:txBody>
      </p:sp>
      <p:sp>
        <p:nvSpPr>
          <p:cNvPr id="3" name="Title 2"/>
          <p:cNvSpPr>
            <a:spLocks noGrp="1"/>
          </p:cNvSpPr>
          <p:nvPr>
            <p:ph type="title"/>
          </p:nvPr>
        </p:nvSpPr>
        <p:spPr/>
        <p:txBody>
          <a:bodyPr/>
          <a:lstStyle/>
          <a:p>
            <a:r>
              <a:rPr lang="en-US" dirty="0" smtClean="0"/>
              <a:t>Cards</a:t>
            </a:r>
            <a:endParaRPr lang="en-US" dirty="0"/>
          </a:p>
        </p:txBody>
      </p:sp>
    </p:spTree>
    <p:extLst>
      <p:ext uri="{BB962C8B-B14F-4D97-AF65-F5344CB8AC3E}">
        <p14:creationId xmlns:p14="http://schemas.microsoft.com/office/powerpoint/2010/main" val="453161329"/>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 basic card is created with the .card class, and content inside the card </a:t>
            </a:r>
            <a:r>
              <a:rPr lang="en-US" dirty="0" smtClean="0"/>
              <a:t>has</a:t>
            </a:r>
            <a:r>
              <a:rPr lang="en-US" dirty="0"/>
              <a:t> </a:t>
            </a:r>
          </a:p>
          <a:p>
            <a:pPr marL="868680" lvl="1" indent="-457200">
              <a:buFont typeface="+mj-lt"/>
              <a:buAutoNum type="arabicPeriod"/>
            </a:pPr>
            <a:r>
              <a:rPr lang="en-US" dirty="0" smtClean="0"/>
              <a:t>.card-header</a:t>
            </a:r>
            <a:endParaRPr lang="en-US" dirty="0"/>
          </a:p>
          <a:p>
            <a:pPr marL="868680" lvl="1" indent="-457200">
              <a:buFont typeface="+mj-lt"/>
              <a:buAutoNum type="arabicPeriod"/>
            </a:pPr>
            <a:r>
              <a:rPr lang="en-US" dirty="0" smtClean="0"/>
              <a:t>.</a:t>
            </a:r>
            <a:r>
              <a:rPr lang="en-US" dirty="0"/>
              <a:t>card-body </a:t>
            </a:r>
            <a:endParaRPr lang="en-US" dirty="0" smtClean="0"/>
          </a:p>
          <a:p>
            <a:pPr marL="868680" lvl="1" indent="-457200">
              <a:buFont typeface="+mj-lt"/>
              <a:buAutoNum type="arabicPeriod"/>
            </a:pPr>
            <a:r>
              <a:rPr lang="en-US" dirty="0" smtClean="0"/>
              <a:t>.card-footer</a:t>
            </a:r>
          </a:p>
          <a:p>
            <a:r>
              <a:rPr lang="en-US" dirty="0" smtClean="0"/>
              <a:t>classes.</a:t>
            </a:r>
            <a:endParaRPr lang="en-US" dirty="0"/>
          </a:p>
        </p:txBody>
      </p:sp>
      <p:sp>
        <p:nvSpPr>
          <p:cNvPr id="3" name="Title 2"/>
          <p:cNvSpPr>
            <a:spLocks noGrp="1"/>
          </p:cNvSpPr>
          <p:nvPr>
            <p:ph type="title"/>
          </p:nvPr>
        </p:nvSpPr>
        <p:spPr/>
        <p:txBody>
          <a:bodyPr/>
          <a:lstStyle/>
          <a:p>
            <a:r>
              <a:rPr lang="en-US" dirty="0" smtClean="0"/>
              <a:t>Basic Card</a:t>
            </a:r>
            <a:endParaRPr lang="en-US" dirty="0"/>
          </a:p>
        </p:txBody>
      </p:sp>
    </p:spTree>
    <p:extLst>
      <p:ext uri="{BB962C8B-B14F-4D97-AF65-F5344CB8AC3E}">
        <p14:creationId xmlns:p14="http://schemas.microsoft.com/office/powerpoint/2010/main" val="317952002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All textual &lt;input&gt;, &lt;textarea&gt;, and &lt;select&gt; elements with class .form-control have a width of 100</a:t>
            </a:r>
            <a:r>
              <a:rPr lang="en-US" dirty="0" smtClean="0"/>
              <a:t>%.</a:t>
            </a:r>
          </a:p>
          <a:p>
            <a:pPr marL="868680" lvl="1" indent="-457200">
              <a:buFont typeface="+mj-lt"/>
              <a:buAutoNum type="arabicPeriod"/>
            </a:pPr>
            <a:r>
              <a:rPr lang="en-US" dirty="0" smtClean="0"/>
              <a:t>form-control (used with, input tag, select &amp; textarea</a:t>
            </a:r>
            <a:r>
              <a:rPr lang="en-US" dirty="0"/>
              <a:t>)</a:t>
            </a:r>
            <a:endParaRPr lang="en-US" dirty="0" smtClean="0"/>
          </a:p>
          <a:p>
            <a:pPr marL="868680" lvl="1" indent="-457200">
              <a:buFont typeface="+mj-lt"/>
              <a:buAutoNum type="arabicPeriod"/>
            </a:pPr>
            <a:r>
              <a:rPr lang="en-US" dirty="0" smtClean="0"/>
              <a:t>form-group</a:t>
            </a:r>
          </a:p>
        </p:txBody>
      </p:sp>
      <p:sp>
        <p:nvSpPr>
          <p:cNvPr id="3" name="Title 2"/>
          <p:cNvSpPr>
            <a:spLocks noGrp="1"/>
          </p:cNvSpPr>
          <p:nvPr>
            <p:ph type="title"/>
          </p:nvPr>
        </p:nvSpPr>
        <p:spPr/>
        <p:txBody>
          <a:bodyPr/>
          <a:lstStyle/>
          <a:p>
            <a:r>
              <a:rPr lang="en-US" dirty="0" smtClean="0"/>
              <a:t>Forms</a:t>
            </a:r>
            <a:endParaRPr lang="en-US" dirty="0"/>
          </a:p>
        </p:txBody>
      </p:sp>
    </p:spTree>
    <p:extLst>
      <p:ext uri="{BB962C8B-B14F-4D97-AF65-F5344CB8AC3E}">
        <p14:creationId xmlns:p14="http://schemas.microsoft.com/office/powerpoint/2010/main" val="1341685409"/>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fontScale="92500"/>
          </a:bodyPr>
          <a:lstStyle/>
          <a:p>
            <a:r>
              <a:rPr lang="en-US" dirty="0"/>
              <a:t>The Bootstrap 4 grid system has five classes</a:t>
            </a:r>
            <a:r>
              <a:rPr lang="en-US" dirty="0" smtClean="0"/>
              <a:t>:</a:t>
            </a:r>
          </a:p>
          <a:p>
            <a:pPr marL="0" indent="0">
              <a:buNone/>
            </a:pPr>
            <a:endParaRPr lang="en-US" dirty="0"/>
          </a:p>
          <a:p>
            <a:pPr marL="868680" lvl="1" indent="-457200">
              <a:buFont typeface="+mj-lt"/>
              <a:buAutoNum type="arabicPeriod"/>
            </a:pPr>
            <a:r>
              <a:rPr lang="en-US" dirty="0"/>
              <a:t>.col- (extra small devices - screen width less than 576px)</a:t>
            </a:r>
          </a:p>
          <a:p>
            <a:pPr marL="868680" lvl="1" indent="-457200">
              <a:buFont typeface="+mj-lt"/>
              <a:buAutoNum type="arabicPeriod"/>
            </a:pPr>
            <a:r>
              <a:rPr lang="en-US" dirty="0"/>
              <a:t>.col-sm- (small devices - screen width equal to or greater than 576px)</a:t>
            </a:r>
          </a:p>
          <a:p>
            <a:pPr marL="868680" lvl="1" indent="-457200">
              <a:buFont typeface="+mj-lt"/>
              <a:buAutoNum type="arabicPeriod"/>
            </a:pPr>
            <a:r>
              <a:rPr lang="en-US" dirty="0"/>
              <a:t>.col-md- (medium devices - screen width equal to or greater than 768px)</a:t>
            </a:r>
          </a:p>
          <a:p>
            <a:pPr marL="868680" lvl="1" indent="-457200">
              <a:buFont typeface="+mj-lt"/>
              <a:buAutoNum type="arabicPeriod"/>
            </a:pPr>
            <a:r>
              <a:rPr lang="en-US" dirty="0"/>
              <a:t>.col-lg- (large devices - screen width equal to or greater than 992px)</a:t>
            </a:r>
          </a:p>
          <a:p>
            <a:pPr marL="868680" lvl="1" indent="-457200">
              <a:buFont typeface="+mj-lt"/>
              <a:buAutoNum type="arabicPeriod"/>
            </a:pPr>
            <a:r>
              <a:rPr lang="en-US" dirty="0"/>
              <a:t>.col-xl- (xlarge devices - screen width equal to or greater than 1200px)</a:t>
            </a:r>
          </a:p>
          <a:p>
            <a:endParaRPr lang="en-US" dirty="0"/>
          </a:p>
        </p:txBody>
      </p:sp>
      <p:sp>
        <p:nvSpPr>
          <p:cNvPr id="3" name="Title 2"/>
          <p:cNvSpPr>
            <a:spLocks noGrp="1"/>
          </p:cNvSpPr>
          <p:nvPr>
            <p:ph type="title"/>
          </p:nvPr>
        </p:nvSpPr>
        <p:spPr/>
        <p:txBody>
          <a:bodyPr/>
          <a:lstStyle/>
          <a:p>
            <a:r>
              <a:rPr lang="en-US" dirty="0" smtClean="0"/>
              <a:t>Grid System</a:t>
            </a:r>
            <a:endParaRPr lang="en-US" dirty="0"/>
          </a:p>
        </p:txBody>
      </p:sp>
    </p:spTree>
    <p:extLst>
      <p:ext uri="{BB962C8B-B14F-4D97-AF65-F5344CB8AC3E}">
        <p14:creationId xmlns:p14="http://schemas.microsoft.com/office/powerpoint/2010/main" val="319363487"/>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In Bootstrap, the "row" class is used mainly to hold columns in it. Bootstrap divides each row into a grid of 12 virtual columns. In the following example, the col-md-6 div will have the width of 6/12 of the "row"s div, meaning 50%. The col-md-4 will hold 33.3%, and the col-md-2 will hold the remaining 16.66%.</a:t>
            </a:r>
          </a:p>
        </p:txBody>
      </p:sp>
      <p:sp>
        <p:nvSpPr>
          <p:cNvPr id="3" name="Title 2"/>
          <p:cNvSpPr>
            <a:spLocks noGrp="1"/>
          </p:cNvSpPr>
          <p:nvPr>
            <p:ph type="title"/>
          </p:nvPr>
        </p:nvSpPr>
        <p:spPr/>
        <p:txBody>
          <a:bodyPr/>
          <a:lstStyle/>
          <a:p>
            <a:r>
              <a:rPr lang="en-US" dirty="0" smtClean="0"/>
              <a:t>Class-row</a:t>
            </a:r>
            <a:endParaRPr lang="en-US" dirty="0"/>
          </a:p>
        </p:txBody>
      </p:sp>
    </p:spTree>
    <p:extLst>
      <p:ext uri="{BB962C8B-B14F-4D97-AF65-F5344CB8AC3E}">
        <p14:creationId xmlns:p14="http://schemas.microsoft.com/office/powerpoint/2010/main" val="1612960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html-tags.png"/>
          <p:cNvPicPr>
            <a:picLocks noGrp="1" noChangeAspect="1"/>
          </p:cNvPicPr>
          <p:nvPr>
            <p:ph idx="1"/>
          </p:nvPr>
        </p:nvPicPr>
        <p:blipFill>
          <a:blip r:embed="rId2"/>
          <a:stretch>
            <a:fillRect/>
          </a:stretch>
        </p:blipFill>
        <p:spPr>
          <a:xfrm>
            <a:off x="1219200" y="685800"/>
            <a:ext cx="7239000" cy="5810661"/>
          </a:xfrm>
        </p:spPr>
      </p:pic>
    </p:spTree>
    <p:extLst>
      <p:ext uri="{BB962C8B-B14F-4D97-AF65-F5344CB8AC3E}">
        <p14:creationId xmlns:p14="http://schemas.microsoft.com/office/powerpoint/2010/main" val="2692565445"/>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371600"/>
            <a:ext cx="7851648" cy="1600200"/>
          </a:xfrm>
        </p:spPr>
        <p:txBody>
          <a:bodyPr/>
          <a:lstStyle/>
          <a:p>
            <a:pPr algn="ctr"/>
            <a:r>
              <a:rPr lang="en-US" dirty="0" smtClean="0"/>
              <a:t>JavaScript</a:t>
            </a:r>
            <a:endParaRPr lang="en-US" dirty="0"/>
          </a:p>
        </p:txBody>
      </p:sp>
    </p:spTree>
    <p:extLst>
      <p:ext uri="{BB962C8B-B14F-4D97-AF65-F5344CB8AC3E}">
        <p14:creationId xmlns:p14="http://schemas.microsoft.com/office/powerpoint/2010/main" val="159769617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 script</a:t>
            </a:r>
            <a:endParaRPr lang="en-US" dirty="0"/>
          </a:p>
        </p:txBody>
      </p:sp>
      <p:sp>
        <p:nvSpPr>
          <p:cNvPr id="3" name="Content Placeholder 2"/>
          <p:cNvSpPr>
            <a:spLocks noGrp="1"/>
          </p:cNvSpPr>
          <p:nvPr>
            <p:ph idx="1"/>
          </p:nvPr>
        </p:nvSpPr>
        <p:spPr/>
        <p:txBody>
          <a:bodyPr/>
          <a:lstStyle/>
          <a:p>
            <a:r>
              <a:rPr lang="en-US" dirty="0" smtClean="0"/>
              <a:t>JavaScript (</a:t>
            </a:r>
            <a:r>
              <a:rPr lang="en-US" b="1" dirty="0" smtClean="0"/>
              <a:t>js</a:t>
            </a:r>
            <a:r>
              <a:rPr lang="en-US" dirty="0" smtClean="0"/>
              <a:t>) is a light-weight object-oriented programming language which is used by several websites for scripting the web-pages.</a:t>
            </a:r>
          </a:p>
          <a:p>
            <a:endParaRPr lang="en-US" dirty="0" smtClean="0"/>
          </a:p>
        </p:txBody>
      </p:sp>
    </p:spTree>
    <p:extLst>
      <p:ext uri="{BB962C8B-B14F-4D97-AF65-F5344CB8AC3E}">
        <p14:creationId xmlns:p14="http://schemas.microsoft.com/office/powerpoint/2010/main" val="649697052"/>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feature-of-javascript.png"/>
          <p:cNvPicPr>
            <a:picLocks noChangeAspect="1"/>
          </p:cNvPicPr>
          <p:nvPr/>
        </p:nvPicPr>
        <p:blipFill>
          <a:blip r:embed="rId2"/>
          <a:stretch>
            <a:fillRect/>
          </a:stretch>
        </p:blipFill>
        <p:spPr>
          <a:xfrm>
            <a:off x="228600" y="609600"/>
            <a:ext cx="8458200" cy="5791200"/>
          </a:xfrm>
          <a:prstGeom prst="rect">
            <a:avLst/>
          </a:prstGeom>
        </p:spPr>
      </p:pic>
    </p:spTree>
    <p:extLst>
      <p:ext uri="{BB962C8B-B14F-4D97-AF65-F5344CB8AC3E}">
        <p14:creationId xmlns:p14="http://schemas.microsoft.com/office/powerpoint/2010/main" val="275901293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tml_css_javascript_infographic.png"/>
          <p:cNvPicPr>
            <a:picLocks noChangeAspect="1"/>
          </p:cNvPicPr>
          <p:nvPr/>
        </p:nvPicPr>
        <p:blipFill>
          <a:blip r:embed="rId2"/>
          <a:stretch>
            <a:fillRect/>
          </a:stretch>
        </p:blipFill>
        <p:spPr>
          <a:xfrm>
            <a:off x="304800" y="152399"/>
            <a:ext cx="8610600" cy="6477001"/>
          </a:xfrm>
          <a:prstGeom prst="rect">
            <a:avLst/>
          </a:prstGeom>
        </p:spPr>
      </p:pic>
    </p:spTree>
    <p:extLst>
      <p:ext uri="{BB962C8B-B14F-4D97-AF65-F5344CB8AC3E}">
        <p14:creationId xmlns:p14="http://schemas.microsoft.com/office/powerpoint/2010/main" val="360077599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1051560"/>
          </a:xfrm>
        </p:spPr>
        <p:txBody>
          <a:bodyPr>
            <a:noAutofit/>
          </a:bodyPr>
          <a:lstStyle/>
          <a:p>
            <a:r>
              <a:rPr lang="en-US" sz="3200" dirty="0" smtClean="0"/>
              <a:t>Linking JavaScript to html</a:t>
            </a:r>
            <a:endParaRPr lang="en-US" sz="3200" dirty="0"/>
          </a:p>
        </p:txBody>
      </p:sp>
      <p:sp>
        <p:nvSpPr>
          <p:cNvPr id="3" name="Content Placeholder 2"/>
          <p:cNvSpPr>
            <a:spLocks noGrp="1"/>
          </p:cNvSpPr>
          <p:nvPr>
            <p:ph idx="1"/>
          </p:nvPr>
        </p:nvSpPr>
        <p:spPr>
          <a:xfrm>
            <a:off x="457200" y="1981200"/>
            <a:ext cx="7239000" cy="4474536"/>
          </a:xfrm>
        </p:spPr>
        <p:txBody>
          <a:bodyPr>
            <a:normAutofit fontScale="77500" lnSpcReduction="20000"/>
          </a:bodyPr>
          <a:lstStyle/>
          <a:p>
            <a:r>
              <a:rPr lang="en-US" dirty="0" smtClean="0"/>
              <a:t>Type 1 :</a:t>
            </a:r>
            <a:endParaRPr lang="en-US" dirty="0"/>
          </a:p>
          <a:p>
            <a:pPr lvl="1"/>
            <a:r>
              <a:rPr lang="en-US" dirty="0" smtClean="0"/>
              <a:t>Within Body tag</a:t>
            </a:r>
          </a:p>
          <a:p>
            <a:pPr lvl="1">
              <a:buNone/>
            </a:pPr>
            <a:r>
              <a:rPr lang="en-US" dirty="0" smtClean="0"/>
              <a:t>&lt;body&gt;</a:t>
            </a:r>
          </a:p>
          <a:p>
            <a:pPr lvl="1">
              <a:buNone/>
            </a:pPr>
            <a:r>
              <a:rPr lang="en-US" dirty="0" smtClean="0"/>
              <a:t>	&lt;script&gt;</a:t>
            </a:r>
          </a:p>
          <a:p>
            <a:pPr lvl="1">
              <a:buNone/>
            </a:pPr>
            <a:r>
              <a:rPr lang="en-US" dirty="0" smtClean="0"/>
              <a:t>		document.write(“Welcome to Livewire”)</a:t>
            </a:r>
          </a:p>
          <a:p>
            <a:pPr lvl="1">
              <a:buNone/>
            </a:pPr>
            <a:r>
              <a:rPr lang="en-US" dirty="0" smtClean="0"/>
              <a:t>	&lt;/script&gt;</a:t>
            </a:r>
          </a:p>
          <a:p>
            <a:pPr lvl="1">
              <a:buNone/>
            </a:pPr>
            <a:r>
              <a:rPr lang="en-US" dirty="0" smtClean="0"/>
              <a:t>&lt;/body&gt;</a:t>
            </a:r>
          </a:p>
          <a:p>
            <a:pPr lvl="1">
              <a:buNone/>
            </a:pPr>
            <a:endParaRPr lang="en-US" dirty="0" smtClean="0"/>
          </a:p>
          <a:p>
            <a:r>
              <a:rPr lang="en-US" dirty="0" smtClean="0"/>
              <a:t>Type 2:</a:t>
            </a:r>
          </a:p>
          <a:p>
            <a:pPr lvl="1"/>
            <a:r>
              <a:rPr lang="en-US" dirty="0" smtClean="0"/>
              <a:t>Within head tag</a:t>
            </a:r>
          </a:p>
          <a:p>
            <a:pPr lvl="1">
              <a:buNone/>
            </a:pPr>
            <a:r>
              <a:rPr lang="en-US" dirty="0" smtClean="0"/>
              <a:t>&lt;head&gt;</a:t>
            </a:r>
          </a:p>
          <a:p>
            <a:pPr lvl="1">
              <a:buNone/>
            </a:pPr>
            <a:r>
              <a:rPr lang="en-US" dirty="0" smtClean="0"/>
              <a:t>	&lt;script&gt;</a:t>
            </a:r>
          </a:p>
          <a:p>
            <a:pPr lvl="1">
              <a:buNone/>
            </a:pPr>
            <a:r>
              <a:rPr lang="en-US" dirty="0" smtClean="0"/>
              <a:t>		document.write(“Welcome”)</a:t>
            </a:r>
          </a:p>
          <a:p>
            <a:pPr lvl="1">
              <a:buNone/>
            </a:pPr>
            <a:r>
              <a:rPr lang="en-US" dirty="0" smtClean="0"/>
              <a:t>		alert(“Welcome”)</a:t>
            </a:r>
          </a:p>
          <a:p>
            <a:pPr lvl="1">
              <a:buNone/>
            </a:pPr>
            <a:r>
              <a:rPr lang="en-US" dirty="0" smtClean="0"/>
              <a:t>	&lt;/script&gt;</a:t>
            </a:r>
          </a:p>
          <a:p>
            <a:pPr lvl="1">
              <a:buNone/>
            </a:pPr>
            <a:r>
              <a:rPr lang="en-US" dirty="0" smtClean="0"/>
              <a:t>&lt;/head&gt;</a:t>
            </a:r>
          </a:p>
        </p:txBody>
      </p:sp>
    </p:spTree>
    <p:extLst>
      <p:ext uri="{BB962C8B-B14F-4D97-AF65-F5344CB8AC3E}">
        <p14:creationId xmlns:p14="http://schemas.microsoft.com/office/powerpoint/2010/main" val="196736048"/>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800" dirty="0" smtClean="0"/>
              <a:t>Linking Javascript to html</a:t>
            </a:r>
            <a:endParaRPr lang="en-US" sz="4800" dirty="0"/>
          </a:p>
        </p:txBody>
      </p:sp>
      <p:sp>
        <p:nvSpPr>
          <p:cNvPr id="3" name="Content Placeholder 2"/>
          <p:cNvSpPr>
            <a:spLocks noGrp="1"/>
          </p:cNvSpPr>
          <p:nvPr>
            <p:ph idx="1"/>
          </p:nvPr>
        </p:nvSpPr>
        <p:spPr/>
        <p:txBody>
          <a:bodyPr>
            <a:normAutofit fontScale="92500"/>
          </a:bodyPr>
          <a:lstStyle/>
          <a:p>
            <a:r>
              <a:rPr lang="en-US" dirty="0" smtClean="0"/>
              <a:t>Type 3:</a:t>
            </a:r>
          </a:p>
          <a:p>
            <a:pPr lvl="1"/>
            <a:r>
              <a:rPr lang="en-US" dirty="0" smtClean="0"/>
              <a:t>By linking external js file</a:t>
            </a:r>
          </a:p>
          <a:p>
            <a:pPr lvl="1"/>
            <a:r>
              <a:rPr lang="en-US" dirty="0" smtClean="0"/>
              <a:t>Create a file with .js extension and write script in that file.</a:t>
            </a:r>
          </a:p>
          <a:p>
            <a:pPr lvl="1"/>
            <a:r>
              <a:rPr lang="en-US" dirty="0" smtClean="0"/>
              <a:t>Js file :</a:t>
            </a:r>
          </a:p>
          <a:p>
            <a:pPr lvl="3">
              <a:buNone/>
            </a:pPr>
            <a:r>
              <a:rPr lang="en-US" dirty="0" smtClean="0"/>
              <a:t>alert(“Welcome”)</a:t>
            </a:r>
          </a:p>
          <a:p>
            <a:pPr lvl="1"/>
            <a:r>
              <a:rPr lang="en-US" dirty="0" smtClean="0"/>
              <a:t>Html file :</a:t>
            </a:r>
          </a:p>
          <a:p>
            <a:pPr lvl="2">
              <a:buNone/>
            </a:pPr>
            <a:r>
              <a:rPr lang="en-US" dirty="0" smtClean="0"/>
              <a:t>&lt;head&gt;</a:t>
            </a:r>
          </a:p>
          <a:p>
            <a:pPr lvl="2">
              <a:buNone/>
            </a:pPr>
            <a:r>
              <a:rPr lang="en-US" dirty="0" smtClean="0"/>
              <a:t>	&lt;script </a:t>
            </a:r>
            <a:r>
              <a:rPr lang="en-US" dirty="0" smtClean="0">
                <a:solidFill>
                  <a:srgbClr val="002060"/>
                </a:solidFill>
              </a:rPr>
              <a:t>optional(type="text/javascript“) </a:t>
            </a:r>
            <a:r>
              <a:rPr lang="en-US" dirty="0" smtClean="0"/>
              <a:t>src=“filename.js"&gt;</a:t>
            </a:r>
          </a:p>
          <a:p>
            <a:pPr lvl="2">
              <a:buNone/>
            </a:pPr>
            <a:r>
              <a:rPr lang="en-US" dirty="0" smtClean="0"/>
              <a:t>	&lt;/script&gt;</a:t>
            </a:r>
          </a:p>
          <a:p>
            <a:pPr lvl="2">
              <a:buNone/>
            </a:pPr>
            <a:r>
              <a:rPr lang="en-US" dirty="0" smtClean="0"/>
              <a:t>&lt;/head&gt;</a:t>
            </a:r>
          </a:p>
        </p:txBody>
      </p:sp>
    </p:spTree>
    <p:extLst>
      <p:ext uri="{BB962C8B-B14F-4D97-AF65-F5344CB8AC3E}">
        <p14:creationId xmlns:p14="http://schemas.microsoft.com/office/powerpoint/2010/main" val="3929728912"/>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Output</a:t>
            </a:r>
            <a:endParaRPr lang="en-US" dirty="0"/>
          </a:p>
        </p:txBody>
      </p:sp>
      <p:sp>
        <p:nvSpPr>
          <p:cNvPr id="3" name="Content Placeholder 2"/>
          <p:cNvSpPr>
            <a:spLocks noGrp="1"/>
          </p:cNvSpPr>
          <p:nvPr>
            <p:ph idx="1"/>
          </p:nvPr>
        </p:nvSpPr>
        <p:spPr/>
        <p:txBody>
          <a:bodyPr/>
          <a:lstStyle/>
          <a:p>
            <a:r>
              <a:rPr lang="en-US" dirty="0" smtClean="0"/>
              <a:t>JavaScript can "display" data in different ways:</a:t>
            </a:r>
          </a:p>
          <a:p>
            <a:pPr lvl="1"/>
            <a:r>
              <a:rPr lang="en-US" dirty="0" smtClean="0"/>
              <a:t>Writing into an HTML element, using innerHTML.</a:t>
            </a:r>
          </a:p>
          <a:p>
            <a:pPr lvl="1"/>
            <a:r>
              <a:rPr lang="en-US" dirty="0" smtClean="0"/>
              <a:t>Writing into the HTML output using </a:t>
            </a:r>
            <a:r>
              <a:rPr lang="en-US" b="1" dirty="0" smtClean="0"/>
              <a:t>document.write().</a:t>
            </a:r>
          </a:p>
          <a:p>
            <a:pPr lvl="1"/>
            <a:r>
              <a:rPr lang="en-US" dirty="0" smtClean="0"/>
              <a:t>Writing into an alert box, using </a:t>
            </a:r>
            <a:r>
              <a:rPr lang="en-US" b="1" dirty="0" smtClean="0"/>
              <a:t>window.alert().</a:t>
            </a:r>
          </a:p>
          <a:p>
            <a:pPr lvl="1"/>
            <a:r>
              <a:rPr lang="en-US" dirty="0" smtClean="0"/>
              <a:t>Writing into the browser console, using </a:t>
            </a:r>
            <a:r>
              <a:rPr lang="en-US" b="1" dirty="0" smtClean="0"/>
              <a:t>console.log().</a:t>
            </a:r>
          </a:p>
          <a:p>
            <a:endParaRPr lang="en-US" dirty="0"/>
          </a:p>
        </p:txBody>
      </p:sp>
    </p:spTree>
    <p:extLst>
      <p:ext uri="{BB962C8B-B14F-4D97-AF65-F5344CB8AC3E}">
        <p14:creationId xmlns:p14="http://schemas.microsoft.com/office/powerpoint/2010/main" val="23918928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p:spPr>
        <p:txBody>
          <a:bodyPr/>
          <a:lstStyle/>
          <a:p>
            <a:r>
              <a:rPr lang="en-US" dirty="0" smtClean="0"/>
              <a:t>Java Script Keywords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6150925"/>
              </p:ext>
            </p:extLst>
          </p:nvPr>
        </p:nvGraphicFramePr>
        <p:xfrm>
          <a:off x="457200" y="1447804"/>
          <a:ext cx="8229600" cy="5028879"/>
        </p:xfrm>
        <a:graphic>
          <a:graphicData uri="http://schemas.openxmlformats.org/drawingml/2006/table">
            <a:tbl>
              <a:tblPr firstRow="1" bandRow="1">
                <a:tableStyleId>{21E4AEA4-8DFA-4A89-87EB-49C32662AFE0}</a:tableStyleId>
              </a:tblPr>
              <a:tblGrid>
                <a:gridCol w="1905000"/>
                <a:gridCol w="6324600"/>
              </a:tblGrid>
              <a:tr h="472512">
                <a:tc>
                  <a:txBody>
                    <a:bodyPr/>
                    <a:lstStyle/>
                    <a:p>
                      <a:pPr algn="l" fontAlgn="t"/>
                      <a:r>
                        <a:rPr lang="en-US" dirty="0"/>
                        <a:t>Keyword</a:t>
                      </a:r>
                    </a:p>
                  </a:txBody>
                  <a:tcPr marL="152400" marR="76200" marT="76200" marB="76200"/>
                </a:tc>
                <a:tc>
                  <a:txBody>
                    <a:bodyPr/>
                    <a:lstStyle/>
                    <a:p>
                      <a:pPr algn="l" fontAlgn="t"/>
                      <a:r>
                        <a:rPr lang="en-US" dirty="0"/>
                        <a:t>Description</a:t>
                      </a:r>
                    </a:p>
                  </a:txBody>
                  <a:tcPr marL="76200" marR="76200" marT="76200" marB="76200"/>
                </a:tc>
              </a:tr>
              <a:tr h="472512">
                <a:tc>
                  <a:txBody>
                    <a:bodyPr/>
                    <a:lstStyle/>
                    <a:p>
                      <a:pPr algn="l" fontAlgn="t"/>
                      <a:r>
                        <a:rPr lang="en-US" dirty="0"/>
                        <a:t>var</a:t>
                      </a:r>
                    </a:p>
                  </a:txBody>
                  <a:tcPr marL="152400" marR="76200" marT="76200" marB="76200"/>
                </a:tc>
                <a:tc>
                  <a:txBody>
                    <a:bodyPr/>
                    <a:lstStyle/>
                    <a:p>
                      <a:pPr algn="l" fontAlgn="t"/>
                      <a:r>
                        <a:rPr lang="en-US" dirty="0"/>
                        <a:t>Declares a variable</a:t>
                      </a:r>
                    </a:p>
                  </a:txBody>
                  <a:tcPr marL="76200" marR="76200" marT="76200" marB="76200"/>
                </a:tc>
              </a:tr>
              <a:tr h="472512">
                <a:tc>
                  <a:txBody>
                    <a:bodyPr/>
                    <a:lstStyle/>
                    <a:p>
                      <a:pPr algn="l" fontAlgn="t"/>
                      <a:r>
                        <a:rPr lang="en-US" dirty="0"/>
                        <a:t>let</a:t>
                      </a:r>
                    </a:p>
                  </a:txBody>
                  <a:tcPr marL="152400" marR="76200" marT="76200" marB="76200"/>
                </a:tc>
                <a:tc>
                  <a:txBody>
                    <a:bodyPr/>
                    <a:lstStyle/>
                    <a:p>
                      <a:pPr algn="l" fontAlgn="t"/>
                      <a:r>
                        <a:rPr lang="en-US" dirty="0"/>
                        <a:t>Declares a block variable</a:t>
                      </a:r>
                    </a:p>
                  </a:txBody>
                  <a:tcPr marL="76200" marR="76200" marT="76200" marB="76200"/>
                </a:tc>
              </a:tr>
              <a:tr h="472512">
                <a:tc>
                  <a:txBody>
                    <a:bodyPr/>
                    <a:lstStyle/>
                    <a:p>
                      <a:pPr algn="l" fontAlgn="t"/>
                      <a:r>
                        <a:rPr lang="en-US" dirty="0"/>
                        <a:t>const</a:t>
                      </a:r>
                    </a:p>
                  </a:txBody>
                  <a:tcPr marL="152400" marR="76200" marT="76200" marB="76200"/>
                </a:tc>
                <a:tc>
                  <a:txBody>
                    <a:bodyPr/>
                    <a:lstStyle/>
                    <a:p>
                      <a:pPr algn="l" fontAlgn="t"/>
                      <a:r>
                        <a:rPr lang="en-US" dirty="0"/>
                        <a:t>Declares a block constant</a:t>
                      </a:r>
                    </a:p>
                  </a:txBody>
                  <a:tcPr marL="76200" marR="76200" marT="76200" marB="76200"/>
                </a:tc>
              </a:tr>
              <a:tr h="472512">
                <a:tc>
                  <a:txBody>
                    <a:bodyPr/>
                    <a:lstStyle/>
                    <a:p>
                      <a:pPr algn="l" fontAlgn="t"/>
                      <a:r>
                        <a:rPr lang="en-US" dirty="0"/>
                        <a:t>if</a:t>
                      </a:r>
                    </a:p>
                  </a:txBody>
                  <a:tcPr marL="152400" marR="76200" marT="76200" marB="76200"/>
                </a:tc>
                <a:tc>
                  <a:txBody>
                    <a:bodyPr/>
                    <a:lstStyle/>
                    <a:p>
                      <a:pPr algn="l" fontAlgn="t"/>
                      <a:r>
                        <a:rPr lang="en-US" dirty="0"/>
                        <a:t>Marks a block of statements to be executed on a condition</a:t>
                      </a:r>
                    </a:p>
                  </a:txBody>
                  <a:tcPr marL="76200" marR="76200" marT="76200" marB="76200"/>
                </a:tc>
              </a:tr>
              <a:tr h="776271">
                <a:tc>
                  <a:txBody>
                    <a:bodyPr/>
                    <a:lstStyle/>
                    <a:p>
                      <a:pPr algn="l" fontAlgn="t"/>
                      <a:r>
                        <a:rPr lang="en-US" dirty="0"/>
                        <a:t>switch</a:t>
                      </a:r>
                    </a:p>
                  </a:txBody>
                  <a:tcPr marL="152400" marR="76200" marT="76200" marB="76200"/>
                </a:tc>
                <a:tc>
                  <a:txBody>
                    <a:bodyPr/>
                    <a:lstStyle/>
                    <a:p>
                      <a:pPr algn="l" fontAlgn="t"/>
                      <a:r>
                        <a:rPr lang="en-US" dirty="0"/>
                        <a:t>Marks a block of statements to be executed in different cases</a:t>
                      </a:r>
                    </a:p>
                  </a:txBody>
                  <a:tcPr marL="76200" marR="76200" marT="76200" marB="76200"/>
                </a:tc>
              </a:tr>
              <a:tr h="472512">
                <a:tc>
                  <a:txBody>
                    <a:bodyPr/>
                    <a:lstStyle/>
                    <a:p>
                      <a:pPr algn="l" fontAlgn="t"/>
                      <a:r>
                        <a:rPr lang="en-US" dirty="0"/>
                        <a:t>for</a:t>
                      </a:r>
                    </a:p>
                  </a:txBody>
                  <a:tcPr marL="152400" marR="76200" marT="76200" marB="76200"/>
                </a:tc>
                <a:tc>
                  <a:txBody>
                    <a:bodyPr/>
                    <a:lstStyle/>
                    <a:p>
                      <a:pPr algn="l" fontAlgn="t"/>
                      <a:r>
                        <a:rPr lang="en-US" dirty="0"/>
                        <a:t>Marks a block of statements to be executed in a loop</a:t>
                      </a:r>
                    </a:p>
                  </a:txBody>
                  <a:tcPr marL="76200" marR="76200" marT="76200" marB="76200"/>
                </a:tc>
              </a:tr>
              <a:tr h="472512">
                <a:tc>
                  <a:txBody>
                    <a:bodyPr/>
                    <a:lstStyle/>
                    <a:p>
                      <a:pPr algn="l" fontAlgn="t"/>
                      <a:r>
                        <a:rPr lang="en-US" dirty="0"/>
                        <a:t>function</a:t>
                      </a:r>
                    </a:p>
                  </a:txBody>
                  <a:tcPr marL="152400" marR="76200" marT="76200" marB="76200"/>
                </a:tc>
                <a:tc>
                  <a:txBody>
                    <a:bodyPr/>
                    <a:lstStyle/>
                    <a:p>
                      <a:pPr algn="l" fontAlgn="t"/>
                      <a:r>
                        <a:rPr lang="en-US" dirty="0"/>
                        <a:t>Declares a function</a:t>
                      </a:r>
                    </a:p>
                  </a:txBody>
                  <a:tcPr marL="76200" marR="76200" marT="76200" marB="76200"/>
                </a:tc>
              </a:tr>
              <a:tr h="472512">
                <a:tc>
                  <a:txBody>
                    <a:bodyPr/>
                    <a:lstStyle/>
                    <a:p>
                      <a:pPr algn="l" fontAlgn="t"/>
                      <a:r>
                        <a:rPr lang="en-US" dirty="0"/>
                        <a:t>return</a:t>
                      </a:r>
                    </a:p>
                  </a:txBody>
                  <a:tcPr marL="152400" marR="76200" marT="76200" marB="76200"/>
                </a:tc>
                <a:tc>
                  <a:txBody>
                    <a:bodyPr/>
                    <a:lstStyle/>
                    <a:p>
                      <a:pPr algn="l" fontAlgn="t"/>
                      <a:r>
                        <a:rPr lang="en-US" dirty="0"/>
                        <a:t>Exits a function</a:t>
                      </a:r>
                    </a:p>
                  </a:txBody>
                  <a:tcPr marL="76200" marR="76200" marT="76200" marB="76200"/>
                </a:tc>
              </a:tr>
              <a:tr h="472512">
                <a:tc>
                  <a:txBody>
                    <a:bodyPr/>
                    <a:lstStyle/>
                    <a:p>
                      <a:pPr algn="l" fontAlgn="t"/>
                      <a:r>
                        <a:rPr lang="en-US" dirty="0"/>
                        <a:t>try</a:t>
                      </a:r>
                    </a:p>
                  </a:txBody>
                  <a:tcPr marL="152400" marR="76200" marT="76200" marB="76200"/>
                </a:tc>
                <a:tc>
                  <a:txBody>
                    <a:bodyPr/>
                    <a:lstStyle/>
                    <a:p>
                      <a:pPr algn="l" fontAlgn="t"/>
                      <a:r>
                        <a:rPr lang="en-US" dirty="0"/>
                        <a:t>Implements error handling to a block of statements</a:t>
                      </a:r>
                    </a:p>
                  </a:txBody>
                  <a:tcPr marL="76200" marR="76200" marT="76200" marB="76200"/>
                </a:tc>
              </a:tr>
            </a:tbl>
          </a:graphicData>
        </a:graphic>
      </p:graphicFrame>
    </p:spTree>
    <p:extLst>
      <p:ext uri="{BB962C8B-B14F-4D97-AF65-F5344CB8AC3E}">
        <p14:creationId xmlns:p14="http://schemas.microsoft.com/office/powerpoint/2010/main" val="849673210"/>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Variables</a:t>
            </a:r>
            <a:endParaRPr lang="en-US" dirty="0"/>
          </a:p>
        </p:txBody>
      </p:sp>
      <p:sp>
        <p:nvSpPr>
          <p:cNvPr id="3" name="Content Placeholder 2"/>
          <p:cNvSpPr>
            <a:spLocks noGrp="1"/>
          </p:cNvSpPr>
          <p:nvPr>
            <p:ph idx="1"/>
          </p:nvPr>
        </p:nvSpPr>
        <p:spPr/>
        <p:txBody>
          <a:bodyPr/>
          <a:lstStyle/>
          <a:p>
            <a:r>
              <a:rPr lang="en-US" dirty="0" smtClean="0"/>
              <a:t>A </a:t>
            </a:r>
            <a:r>
              <a:rPr lang="en-US" b="1" dirty="0" smtClean="0"/>
              <a:t>JavaScript variable</a:t>
            </a:r>
            <a:r>
              <a:rPr lang="en-US" dirty="0" smtClean="0"/>
              <a:t> is simply a name of storage location. There are two types of variables in JavaScript : local variable and global variable.</a:t>
            </a:r>
            <a:endParaRPr lang="en-US" dirty="0"/>
          </a:p>
        </p:txBody>
      </p:sp>
      <p:pic>
        <p:nvPicPr>
          <p:cNvPr id="4" name="Picture 3" descr="js-variables.jpg"/>
          <p:cNvPicPr>
            <a:picLocks noChangeAspect="1"/>
          </p:cNvPicPr>
          <p:nvPr/>
        </p:nvPicPr>
        <p:blipFill>
          <a:blip r:embed="rId2"/>
          <a:stretch>
            <a:fillRect/>
          </a:stretch>
        </p:blipFill>
        <p:spPr>
          <a:xfrm>
            <a:off x="762000" y="3581400"/>
            <a:ext cx="7620000" cy="2857500"/>
          </a:xfrm>
          <a:prstGeom prst="rect">
            <a:avLst/>
          </a:prstGeom>
        </p:spPr>
      </p:pic>
    </p:spTree>
    <p:extLst>
      <p:ext uri="{BB962C8B-B14F-4D97-AF65-F5344CB8AC3E}">
        <p14:creationId xmlns:p14="http://schemas.microsoft.com/office/powerpoint/2010/main" val="20268302"/>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Const, and Var</a:t>
            </a:r>
            <a:endParaRPr lang="en-US" dirty="0"/>
          </a:p>
        </p:txBody>
      </p:sp>
      <p:sp>
        <p:nvSpPr>
          <p:cNvPr id="3" name="Content Placeholder 2"/>
          <p:cNvSpPr>
            <a:spLocks noGrp="1"/>
          </p:cNvSpPr>
          <p:nvPr>
            <p:ph idx="1"/>
          </p:nvPr>
        </p:nvSpPr>
        <p:spPr/>
        <p:txBody>
          <a:bodyPr/>
          <a:lstStyle/>
          <a:p>
            <a:r>
              <a:rPr lang="en-US" dirty="0" smtClean="0"/>
              <a:t>Always declare JavaScript variables with var,let, or const.</a:t>
            </a:r>
          </a:p>
          <a:p>
            <a:r>
              <a:rPr lang="en-US" dirty="0" smtClean="0"/>
              <a:t>The var keyword is used in all JavaScript code from 1995 to 2015.</a:t>
            </a:r>
          </a:p>
          <a:p>
            <a:r>
              <a:rPr lang="en-US" dirty="0" smtClean="0"/>
              <a:t>The let and const keywords were added to JavaScript in 2015.</a:t>
            </a:r>
          </a:p>
          <a:p>
            <a:r>
              <a:rPr lang="en-US" dirty="0" smtClean="0"/>
              <a:t>If you want your code to run in older browser, you must use var.</a:t>
            </a:r>
          </a:p>
          <a:p>
            <a:endParaRPr lang="en-US" dirty="0"/>
          </a:p>
        </p:txBody>
      </p:sp>
    </p:spTree>
    <p:extLst>
      <p:ext uri="{BB962C8B-B14F-4D97-AF65-F5344CB8AC3E}">
        <p14:creationId xmlns:p14="http://schemas.microsoft.com/office/powerpoint/2010/main" val="128341935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Headings</a:t>
            </a:r>
            <a:endParaRPr lang="en-US" dirty="0"/>
          </a:p>
        </p:txBody>
      </p:sp>
      <p:sp>
        <p:nvSpPr>
          <p:cNvPr id="3" name="Content Placeholder 2"/>
          <p:cNvSpPr>
            <a:spLocks noGrp="1"/>
          </p:cNvSpPr>
          <p:nvPr>
            <p:ph idx="1"/>
          </p:nvPr>
        </p:nvSpPr>
        <p:spPr/>
        <p:txBody>
          <a:bodyPr>
            <a:normAutofit lnSpcReduction="10000"/>
          </a:bodyPr>
          <a:lstStyle/>
          <a:p>
            <a:r>
              <a:rPr lang="en-US" dirty="0" smtClean="0"/>
              <a:t>HTML headings are titles or subtitles that you want to display on a webpage.</a:t>
            </a:r>
          </a:p>
          <a:p>
            <a:r>
              <a:rPr lang="en-US" dirty="0" smtClean="0">
                <a:solidFill>
                  <a:schemeClr val="accent1">
                    <a:lumMod val="75000"/>
                  </a:schemeClr>
                </a:solidFill>
              </a:rPr>
              <a:t>Properties :</a:t>
            </a:r>
          </a:p>
          <a:p>
            <a:pPr lvl="1"/>
            <a:r>
              <a:rPr lang="en-US" dirty="0" smtClean="0"/>
              <a:t>Headings will always be in bold font</a:t>
            </a:r>
          </a:p>
          <a:p>
            <a:pPr lvl="1"/>
            <a:r>
              <a:rPr lang="en-US" dirty="0" smtClean="0"/>
              <a:t>The contents inside heading will always start in new line.</a:t>
            </a:r>
          </a:p>
          <a:p>
            <a:pPr lvl="1"/>
            <a:r>
              <a:rPr lang="en-US" dirty="0" smtClean="0"/>
              <a:t>There are 6 heading tags available. </a:t>
            </a:r>
          </a:p>
          <a:p>
            <a:pPr lvl="1"/>
            <a:r>
              <a:rPr lang="en-US" dirty="0" smtClean="0"/>
              <a:t>&lt;h1&gt;&lt;/h1&gt; to &lt;h6&gt;&lt;/h6&gt;</a:t>
            </a:r>
          </a:p>
          <a:p>
            <a:pPr lvl="1"/>
            <a:r>
              <a:rPr lang="en-US" dirty="0" smtClean="0"/>
              <a:t>h1 is the tag with highest font size and h6 is the tag with lowest font size.</a:t>
            </a:r>
          </a:p>
        </p:txBody>
      </p:sp>
    </p:spTree>
    <p:extLst>
      <p:ext uri="{BB962C8B-B14F-4D97-AF65-F5344CB8AC3E}">
        <p14:creationId xmlns:p14="http://schemas.microsoft.com/office/powerpoint/2010/main" val="306829283"/>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Rules for Naming A variable</a:t>
            </a:r>
            <a:endParaRPr lang="en-US" sz="4400" dirty="0"/>
          </a:p>
        </p:txBody>
      </p:sp>
      <p:sp>
        <p:nvSpPr>
          <p:cNvPr id="3" name="Content Placeholder 2"/>
          <p:cNvSpPr>
            <a:spLocks noGrp="1"/>
          </p:cNvSpPr>
          <p:nvPr>
            <p:ph idx="1"/>
          </p:nvPr>
        </p:nvSpPr>
        <p:spPr/>
        <p:txBody>
          <a:bodyPr/>
          <a:lstStyle/>
          <a:p>
            <a:r>
              <a:rPr lang="en-US" dirty="0" smtClean="0"/>
              <a:t>Name must start with a letter (a to z or A to Z), underscore( _ ), or dollar( $ ) sign.</a:t>
            </a:r>
          </a:p>
          <a:p>
            <a:r>
              <a:rPr lang="en-US" dirty="0" smtClean="0"/>
              <a:t>After first letter we can use digits (0 to 9), for example value1.</a:t>
            </a:r>
          </a:p>
          <a:p>
            <a:r>
              <a:rPr lang="en-US" dirty="0" smtClean="0"/>
              <a:t>JavaScript variables are case sensitive, for example x and X are different variables.</a:t>
            </a:r>
          </a:p>
          <a:p>
            <a:pPr marL="0" indent="0">
              <a:buNone/>
            </a:pPr>
            <a:endParaRPr lang="en-US" dirty="0"/>
          </a:p>
        </p:txBody>
      </p:sp>
    </p:spTree>
    <p:extLst>
      <p:ext uri="{BB962C8B-B14F-4D97-AF65-F5344CB8AC3E}">
        <p14:creationId xmlns:p14="http://schemas.microsoft.com/office/powerpoint/2010/main" val="3863011454"/>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idx="1"/>
          </p:nvPr>
        </p:nvSpPr>
        <p:spPr/>
        <p:txBody>
          <a:bodyPr/>
          <a:lstStyle/>
          <a:p>
            <a:r>
              <a:rPr lang="en-US" dirty="0" smtClean="0"/>
              <a:t>// - Single line comment</a:t>
            </a:r>
          </a:p>
          <a:p>
            <a:r>
              <a:rPr lang="en-US" dirty="0" smtClean="0"/>
              <a:t>/* */ - Multi line comment</a:t>
            </a:r>
          </a:p>
        </p:txBody>
      </p:sp>
    </p:spTree>
    <p:extLst>
      <p:ext uri="{BB962C8B-B14F-4D97-AF65-F5344CB8AC3E}">
        <p14:creationId xmlns:p14="http://schemas.microsoft.com/office/powerpoint/2010/main" val="239644185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822960"/>
          </a:xfrm>
        </p:spPr>
        <p:txBody>
          <a:bodyPr/>
          <a:lstStyle/>
          <a:p>
            <a:r>
              <a:rPr lang="en-US" dirty="0" smtClean="0"/>
              <a:t>Data Types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932136234"/>
              </p:ext>
            </p:extLst>
          </p:nvPr>
        </p:nvGraphicFramePr>
        <p:xfrm>
          <a:off x="457200" y="1371599"/>
          <a:ext cx="8077200" cy="4410652"/>
        </p:xfrm>
        <a:graphic>
          <a:graphicData uri="http://schemas.openxmlformats.org/drawingml/2006/table">
            <a:tbl>
              <a:tblPr firstRow="1" bandRow="1">
                <a:tableStyleId>{21E4AEA4-8DFA-4A89-87EB-49C32662AFE0}</a:tableStyleId>
              </a:tblPr>
              <a:tblGrid>
                <a:gridCol w="2465672"/>
                <a:gridCol w="1785486"/>
                <a:gridCol w="3826042"/>
              </a:tblGrid>
              <a:tr h="591214">
                <a:tc>
                  <a:txBody>
                    <a:bodyPr/>
                    <a:lstStyle/>
                    <a:p>
                      <a:r>
                        <a:rPr lang="en-US" dirty="0" smtClean="0"/>
                        <a:t>Type</a:t>
                      </a:r>
                      <a:endParaRPr lang="en-US" dirty="0"/>
                    </a:p>
                  </a:txBody>
                  <a:tcPr/>
                </a:tc>
                <a:tc>
                  <a:txBody>
                    <a:bodyPr/>
                    <a:lstStyle/>
                    <a:p>
                      <a:r>
                        <a:rPr lang="en-US" dirty="0" smtClean="0"/>
                        <a:t>Name</a:t>
                      </a:r>
                      <a:endParaRPr lang="en-US" dirty="0"/>
                    </a:p>
                  </a:txBody>
                  <a:tcPr/>
                </a:tc>
                <a:tc>
                  <a:txBody>
                    <a:bodyPr/>
                    <a:lstStyle/>
                    <a:p>
                      <a:r>
                        <a:rPr lang="en-US" dirty="0" smtClean="0"/>
                        <a:t>Example</a:t>
                      </a:r>
                      <a:endParaRPr lang="en-US" dirty="0"/>
                    </a:p>
                  </a:txBody>
                  <a:tcPr/>
                </a:tc>
              </a:tr>
              <a:tr h="591214">
                <a:tc rowSpan="4">
                  <a:txBody>
                    <a:bodyPr/>
                    <a:lstStyle/>
                    <a:p>
                      <a:r>
                        <a:rPr lang="en-US" dirty="0" smtClean="0"/>
                        <a:t>Primitive Data</a:t>
                      </a:r>
                      <a:r>
                        <a:rPr lang="en-US" baseline="0" dirty="0" smtClean="0"/>
                        <a:t> Type</a:t>
                      </a:r>
                      <a:endParaRPr lang="en-US" dirty="0"/>
                    </a:p>
                  </a:txBody>
                  <a:tcPr/>
                </a:tc>
                <a:tc>
                  <a:txBody>
                    <a:bodyPr/>
                    <a:lstStyle/>
                    <a:p>
                      <a:r>
                        <a:rPr lang="en-US" dirty="0" smtClean="0"/>
                        <a:t>String</a:t>
                      </a:r>
                      <a:endParaRPr lang="en-US" dirty="0"/>
                    </a:p>
                  </a:txBody>
                  <a:tcPr/>
                </a:tc>
                <a:tc>
                  <a:txBody>
                    <a:bodyPr/>
                    <a:lstStyle/>
                    <a:p>
                      <a:r>
                        <a:rPr lang="en-US" dirty="0" smtClean="0"/>
                        <a:t>var a = “Hello”;</a:t>
                      </a:r>
                      <a:endParaRPr lang="en-US" dirty="0"/>
                    </a:p>
                  </a:txBody>
                  <a:tcPr/>
                </a:tc>
              </a:tr>
              <a:tr h="591214">
                <a:tc vMerge="1">
                  <a:txBody>
                    <a:bodyPr/>
                    <a:lstStyle/>
                    <a:p>
                      <a:endParaRPr lang="en-US" dirty="0"/>
                    </a:p>
                  </a:txBody>
                  <a:tcPr/>
                </a:tc>
                <a:tc>
                  <a:txBody>
                    <a:bodyPr/>
                    <a:lstStyle/>
                    <a:p>
                      <a:r>
                        <a:rPr lang="en-US" dirty="0" smtClean="0"/>
                        <a:t>Number</a:t>
                      </a:r>
                      <a:endParaRPr lang="en-US" dirty="0"/>
                    </a:p>
                  </a:txBody>
                  <a:tcPr/>
                </a:tc>
                <a:tc>
                  <a:txBody>
                    <a:bodyPr/>
                    <a:lstStyle/>
                    <a:p>
                      <a:r>
                        <a:rPr lang="en-US" dirty="0" smtClean="0"/>
                        <a:t>var a = 90;</a:t>
                      </a:r>
                    </a:p>
                    <a:p>
                      <a:r>
                        <a:rPr lang="en-US" dirty="0" smtClean="0"/>
                        <a:t>Var</a:t>
                      </a:r>
                      <a:r>
                        <a:rPr lang="en-US" baseline="0" dirty="0" smtClean="0"/>
                        <a:t> l = 45.5;</a:t>
                      </a:r>
                      <a:endParaRPr lang="en-US" dirty="0"/>
                    </a:p>
                  </a:txBody>
                  <a:tcPr/>
                </a:tc>
              </a:tr>
              <a:tr h="591214">
                <a:tc vMerge="1">
                  <a:txBody>
                    <a:bodyPr/>
                    <a:lstStyle/>
                    <a:p>
                      <a:endParaRPr lang="en-US" dirty="0"/>
                    </a:p>
                  </a:txBody>
                  <a:tcPr/>
                </a:tc>
                <a:tc>
                  <a:txBody>
                    <a:bodyPr/>
                    <a:lstStyle/>
                    <a:p>
                      <a:r>
                        <a:rPr lang="en-US" dirty="0" smtClean="0"/>
                        <a:t>Boolean</a:t>
                      </a:r>
                      <a:endParaRPr lang="en-US" dirty="0"/>
                    </a:p>
                  </a:txBody>
                  <a:tcPr/>
                </a:tc>
                <a:tc>
                  <a:txBody>
                    <a:bodyPr/>
                    <a:lstStyle/>
                    <a:p>
                      <a:r>
                        <a:rPr lang="en-US" dirty="0" smtClean="0"/>
                        <a:t>let a = true;</a:t>
                      </a:r>
                      <a:endParaRPr lang="en-US" dirty="0"/>
                    </a:p>
                  </a:txBody>
                  <a:tcPr/>
                </a:tc>
              </a:tr>
              <a:tr h="591214">
                <a:tc vMerge="1">
                  <a:txBody>
                    <a:bodyPr/>
                    <a:lstStyle/>
                    <a:p>
                      <a:endParaRPr lang="en-US" dirty="0"/>
                    </a:p>
                  </a:txBody>
                  <a:tcPr/>
                </a:tc>
                <a:tc>
                  <a:txBody>
                    <a:bodyPr/>
                    <a:lstStyle/>
                    <a:p>
                      <a:r>
                        <a:rPr lang="en-US" dirty="0" smtClean="0"/>
                        <a:t>Undefined</a:t>
                      </a:r>
                      <a:endParaRPr lang="en-US" dirty="0"/>
                    </a:p>
                  </a:txBody>
                  <a:tcPr/>
                </a:tc>
                <a:tc>
                  <a:txBody>
                    <a:bodyPr/>
                    <a:lstStyle/>
                    <a:p>
                      <a:r>
                        <a:rPr lang="en-US" dirty="0" smtClean="0"/>
                        <a:t>var a;</a:t>
                      </a:r>
                      <a:endParaRPr lang="en-US" dirty="0"/>
                    </a:p>
                  </a:txBody>
                  <a:tcPr/>
                </a:tc>
              </a:tr>
              <a:tr h="814502">
                <a:tc rowSpan="2">
                  <a:txBody>
                    <a:bodyPr/>
                    <a:lstStyle/>
                    <a:p>
                      <a:r>
                        <a:rPr lang="en-US" dirty="0" smtClean="0"/>
                        <a:t>Non-</a:t>
                      </a:r>
                      <a:r>
                        <a:rPr lang="en-US" baseline="0" dirty="0" smtClean="0"/>
                        <a:t>Primitive Data Types</a:t>
                      </a:r>
                      <a:endParaRPr lang="en-US" dirty="0"/>
                    </a:p>
                  </a:txBody>
                  <a:tcPr/>
                </a:tc>
                <a:tc>
                  <a:txBody>
                    <a:bodyPr/>
                    <a:lstStyle/>
                    <a:p>
                      <a:r>
                        <a:rPr lang="en-US" dirty="0" smtClean="0"/>
                        <a:t>Object</a:t>
                      </a:r>
                      <a:endParaRPr lang="en-US" dirty="0"/>
                    </a:p>
                  </a:txBody>
                  <a:tcPr/>
                </a:tc>
                <a:tc>
                  <a:txBody>
                    <a:bodyPr/>
                    <a:lstStyle/>
                    <a:p>
                      <a:r>
                        <a:rPr lang="en-US" dirty="0" smtClean="0"/>
                        <a:t>var a = {key1:value1,key2:value2,….}</a:t>
                      </a:r>
                      <a:endParaRPr lang="en-US" dirty="0"/>
                    </a:p>
                  </a:txBody>
                  <a:tcPr/>
                </a:tc>
              </a:tr>
              <a:tr h="591214">
                <a:tc vMerge="1">
                  <a:txBody>
                    <a:bodyPr/>
                    <a:lstStyle/>
                    <a:p>
                      <a:endParaRPr lang="en-US" dirty="0"/>
                    </a:p>
                  </a:txBody>
                  <a:tcPr/>
                </a:tc>
                <a:tc>
                  <a:txBody>
                    <a:bodyPr/>
                    <a:lstStyle/>
                    <a:p>
                      <a:r>
                        <a:rPr lang="en-US" dirty="0" smtClean="0"/>
                        <a:t>Array</a:t>
                      </a:r>
                      <a:endParaRPr lang="en-US" dirty="0"/>
                    </a:p>
                  </a:txBody>
                  <a:tcPr/>
                </a:tc>
                <a:tc>
                  <a:txBody>
                    <a:bodyPr/>
                    <a:lstStyle/>
                    <a:p>
                      <a:r>
                        <a:rPr lang="en-US" dirty="0" smtClean="0"/>
                        <a:t>var arr = [10,23,324,2]</a:t>
                      </a:r>
                      <a:endParaRPr lang="en-US" dirty="0"/>
                    </a:p>
                  </a:txBody>
                  <a:tcPr/>
                </a:tc>
              </a:tr>
            </a:tbl>
          </a:graphicData>
        </a:graphic>
      </p:graphicFrame>
    </p:spTree>
    <p:extLst>
      <p:ext uri="{BB962C8B-B14F-4D97-AF65-F5344CB8AC3E}">
        <p14:creationId xmlns:p14="http://schemas.microsoft.com/office/powerpoint/2010/main" val="301700437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 Conversion</a:t>
            </a:r>
            <a:endParaRPr lang="en-US" dirty="0"/>
          </a:p>
        </p:txBody>
      </p:sp>
      <p:sp>
        <p:nvSpPr>
          <p:cNvPr id="3" name="Content Placeholder 2"/>
          <p:cNvSpPr>
            <a:spLocks noGrp="1"/>
          </p:cNvSpPr>
          <p:nvPr>
            <p:ph idx="1"/>
          </p:nvPr>
        </p:nvSpPr>
        <p:spPr/>
        <p:txBody>
          <a:bodyPr/>
          <a:lstStyle/>
          <a:p>
            <a:r>
              <a:rPr lang="en-US" dirty="0" smtClean="0"/>
              <a:t>parseInt </a:t>
            </a:r>
            <a:r>
              <a:rPr lang="en-US" dirty="0" smtClean="0">
                <a:sym typeface="Wingdings" pitchFamily="2" charset="2"/>
              </a:rPr>
              <a:t> Converts a string to Integer.</a:t>
            </a:r>
          </a:p>
          <a:p>
            <a:r>
              <a:rPr lang="en-US" dirty="0" smtClean="0">
                <a:sym typeface="Wingdings" pitchFamily="2" charset="2"/>
              </a:rPr>
              <a:t>parseFloat  Converts a string to float.</a:t>
            </a:r>
          </a:p>
        </p:txBody>
      </p:sp>
    </p:spTree>
    <p:extLst>
      <p:ext uri="{BB962C8B-B14F-4D97-AF65-F5344CB8AC3E}">
        <p14:creationId xmlns:p14="http://schemas.microsoft.com/office/powerpoint/2010/main" val="46280395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239000" cy="670560"/>
          </a:xfrm>
        </p:spPr>
        <p:txBody>
          <a:bodyPr>
            <a:normAutofit fontScale="90000"/>
          </a:bodyPr>
          <a:lstStyle/>
          <a:p>
            <a:r>
              <a:rPr lang="en-US" dirty="0" smtClean="0"/>
              <a:t>Operators</a:t>
            </a:r>
            <a:endParaRPr lang="en-US" dirty="0"/>
          </a:p>
        </p:txBody>
      </p:sp>
      <p:graphicFrame>
        <p:nvGraphicFramePr>
          <p:cNvPr id="4" name="Content Placeholder 3"/>
          <p:cNvGraphicFramePr>
            <a:graphicFrameLocks noGrp="1"/>
          </p:cNvGraphicFramePr>
          <p:nvPr>
            <p:ph idx="1"/>
          </p:nvPr>
        </p:nvGraphicFramePr>
        <p:xfrm>
          <a:off x="533400" y="1143000"/>
          <a:ext cx="7391399" cy="5191760"/>
        </p:xfrm>
        <a:graphic>
          <a:graphicData uri="http://schemas.openxmlformats.org/drawingml/2006/table">
            <a:tbl>
              <a:tblPr firstRow="1" bandRow="1">
                <a:tableStyleId>{21E4AEA4-8DFA-4A89-87EB-49C32662AFE0}</a:tableStyleId>
              </a:tblPr>
              <a:tblGrid>
                <a:gridCol w="933650"/>
                <a:gridCol w="2489734"/>
                <a:gridCol w="3968015"/>
              </a:tblGrid>
              <a:tr h="370840">
                <a:tc>
                  <a:txBody>
                    <a:bodyPr/>
                    <a:lstStyle/>
                    <a:p>
                      <a:r>
                        <a:rPr lang="en-US" dirty="0" smtClean="0"/>
                        <a:t>S. No</a:t>
                      </a:r>
                      <a:endParaRPr lang="en-US" dirty="0"/>
                    </a:p>
                  </a:txBody>
                  <a:tcPr/>
                </a:tc>
                <a:tc>
                  <a:txBody>
                    <a:bodyPr/>
                    <a:lstStyle/>
                    <a:p>
                      <a:r>
                        <a:rPr lang="en-US" dirty="0" smtClean="0"/>
                        <a:t>Operators</a:t>
                      </a:r>
                      <a:endParaRPr lang="en-US" dirty="0"/>
                    </a:p>
                  </a:txBody>
                  <a:tcPr/>
                </a:tc>
                <a:tc>
                  <a:txBody>
                    <a:bodyPr/>
                    <a:lstStyle/>
                    <a:p>
                      <a:r>
                        <a:rPr lang="en-US" dirty="0" smtClean="0"/>
                        <a:t>Symbols</a:t>
                      </a:r>
                      <a:endParaRPr lang="en-US" dirty="0"/>
                    </a:p>
                  </a:txBody>
                  <a:tcPr/>
                </a:tc>
              </a:tr>
              <a:tr h="370840">
                <a:tc rowSpan="7">
                  <a:txBody>
                    <a:bodyPr/>
                    <a:lstStyle/>
                    <a:p>
                      <a:r>
                        <a:rPr lang="en-US" dirty="0" smtClean="0"/>
                        <a:t>1.</a:t>
                      </a:r>
                      <a:endParaRPr lang="en-US" dirty="0"/>
                    </a:p>
                  </a:txBody>
                  <a:tcPr/>
                </a:tc>
                <a:tc rowSpan="7">
                  <a:txBody>
                    <a:bodyPr/>
                    <a:lstStyle/>
                    <a:p>
                      <a:r>
                        <a:rPr lang="en-US" dirty="0" smtClean="0"/>
                        <a:t>Arithmetic Operators</a:t>
                      </a:r>
                      <a:endParaRPr lang="en-US" dirty="0"/>
                    </a:p>
                  </a:txBody>
                  <a:tcPr/>
                </a:tc>
                <a:tc>
                  <a:txBody>
                    <a:bodyPr/>
                    <a:lstStyle/>
                    <a:p>
                      <a:r>
                        <a:rPr lang="en-US" dirty="0" smtClean="0"/>
                        <a:t>+ (Addition)</a:t>
                      </a:r>
                      <a:endParaRPr lang="en-US" dirty="0"/>
                    </a:p>
                  </a:txBody>
                  <a:tcPr/>
                </a:tc>
              </a:tr>
              <a:tr h="370840">
                <a:tc vMerge="1">
                  <a:txBody>
                    <a:bodyPr/>
                    <a:lstStyle/>
                    <a:p>
                      <a:endParaRPr lang="en-US"/>
                    </a:p>
                  </a:txBody>
                  <a:tcPr/>
                </a:tc>
                <a:tc vMerge="1">
                  <a:txBody>
                    <a:bodyPr/>
                    <a:lstStyle/>
                    <a:p>
                      <a:endParaRPr lang="en-US" dirty="0"/>
                    </a:p>
                  </a:txBody>
                  <a:tcPr/>
                </a:tc>
                <a:tc>
                  <a:txBody>
                    <a:bodyPr/>
                    <a:lstStyle/>
                    <a:p>
                      <a:r>
                        <a:rPr lang="en-US" dirty="0" smtClean="0"/>
                        <a:t>- (Subtraction)</a:t>
                      </a:r>
                      <a:endParaRPr lang="en-US" dirty="0"/>
                    </a:p>
                  </a:txBody>
                  <a:tcPr/>
                </a:tc>
              </a:tr>
              <a:tr h="370840">
                <a:tc vMerge="1">
                  <a:txBody>
                    <a:bodyPr/>
                    <a:lstStyle/>
                    <a:p>
                      <a:endParaRPr lang="en-US"/>
                    </a:p>
                  </a:txBody>
                  <a:tcPr/>
                </a:tc>
                <a:tc vMerge="1">
                  <a:txBody>
                    <a:bodyPr/>
                    <a:lstStyle/>
                    <a:p>
                      <a:endParaRPr lang="en-US" dirty="0"/>
                    </a:p>
                  </a:txBody>
                  <a:tcPr/>
                </a:tc>
                <a:tc>
                  <a:txBody>
                    <a:bodyPr/>
                    <a:lstStyle/>
                    <a:p>
                      <a:r>
                        <a:rPr lang="en-US" dirty="0" smtClean="0"/>
                        <a:t>* (Multiplication)</a:t>
                      </a:r>
                      <a:endParaRPr lang="en-US" dirty="0"/>
                    </a:p>
                  </a:txBody>
                  <a:tcPr/>
                </a:tc>
              </a:tr>
              <a:tr h="370840">
                <a:tc vMerge="1">
                  <a:txBody>
                    <a:bodyPr/>
                    <a:lstStyle/>
                    <a:p>
                      <a:endParaRPr lang="en-US"/>
                    </a:p>
                  </a:txBody>
                  <a:tcPr/>
                </a:tc>
                <a:tc vMerge="1">
                  <a:txBody>
                    <a:bodyPr/>
                    <a:lstStyle/>
                    <a:p>
                      <a:endParaRPr lang="en-US" dirty="0"/>
                    </a:p>
                  </a:txBody>
                  <a:tcPr/>
                </a:tc>
                <a:tc>
                  <a:txBody>
                    <a:bodyPr/>
                    <a:lstStyle/>
                    <a:p>
                      <a:r>
                        <a:rPr lang="en-US" dirty="0" smtClean="0"/>
                        <a:t>/ (Division)</a:t>
                      </a:r>
                      <a:endParaRPr lang="en-US" dirty="0"/>
                    </a:p>
                  </a:txBody>
                  <a:tcPr/>
                </a:tc>
              </a:tr>
              <a:tr h="370840">
                <a:tc vMerge="1">
                  <a:txBody>
                    <a:bodyPr/>
                    <a:lstStyle/>
                    <a:p>
                      <a:endParaRPr lang="en-US"/>
                    </a:p>
                  </a:txBody>
                  <a:tcPr/>
                </a:tc>
                <a:tc vMerge="1">
                  <a:txBody>
                    <a:bodyPr/>
                    <a:lstStyle/>
                    <a:p>
                      <a:endParaRPr lang="en-US" dirty="0"/>
                    </a:p>
                  </a:txBody>
                  <a:tcPr/>
                </a:tc>
                <a:tc>
                  <a:txBody>
                    <a:bodyPr/>
                    <a:lstStyle/>
                    <a:p>
                      <a:r>
                        <a:rPr lang="en-US" dirty="0" smtClean="0"/>
                        <a:t>% (Modulus)</a:t>
                      </a:r>
                      <a:endParaRPr lang="en-US" dirty="0"/>
                    </a:p>
                  </a:txBody>
                  <a:tcPr/>
                </a:tc>
              </a:tr>
              <a:tr h="370840">
                <a:tc vMerge="1">
                  <a:txBody>
                    <a:bodyPr/>
                    <a:lstStyle/>
                    <a:p>
                      <a:endParaRPr lang="en-US"/>
                    </a:p>
                  </a:txBody>
                  <a:tcPr/>
                </a:tc>
                <a:tc vMerge="1">
                  <a:txBody>
                    <a:bodyPr/>
                    <a:lstStyle/>
                    <a:p>
                      <a:endParaRPr lang="en-US" dirty="0"/>
                    </a:p>
                  </a:txBody>
                  <a:tcPr/>
                </a:tc>
                <a:tc>
                  <a:txBody>
                    <a:bodyPr/>
                    <a:lstStyle/>
                    <a:p>
                      <a:r>
                        <a:rPr lang="en-US" dirty="0" smtClean="0"/>
                        <a:t>++</a:t>
                      </a:r>
                      <a:r>
                        <a:rPr lang="en-US" baseline="0" dirty="0" smtClean="0"/>
                        <a:t> (Increment)</a:t>
                      </a:r>
                      <a:endParaRPr lang="en-US" dirty="0"/>
                    </a:p>
                  </a:txBody>
                  <a:tcPr/>
                </a:tc>
              </a:tr>
              <a:tr h="370840">
                <a:tc vMerge="1">
                  <a:txBody>
                    <a:bodyPr/>
                    <a:lstStyle/>
                    <a:p>
                      <a:endParaRPr lang="en-US"/>
                    </a:p>
                  </a:txBody>
                  <a:tcPr/>
                </a:tc>
                <a:tc vMerge="1">
                  <a:txBody>
                    <a:bodyPr/>
                    <a:lstStyle/>
                    <a:p>
                      <a:endParaRPr lang="en-US" dirty="0"/>
                    </a:p>
                  </a:txBody>
                  <a:tcPr/>
                </a:tc>
                <a:tc>
                  <a:txBody>
                    <a:bodyPr/>
                    <a:lstStyle/>
                    <a:p>
                      <a:r>
                        <a:rPr lang="en-US" dirty="0" smtClean="0"/>
                        <a:t>-- (Decrement)</a:t>
                      </a:r>
                      <a:endParaRPr lang="en-US" dirty="0"/>
                    </a:p>
                  </a:txBody>
                  <a:tcPr/>
                </a:tc>
              </a:tr>
              <a:tr h="370840">
                <a:tc rowSpan="6">
                  <a:txBody>
                    <a:bodyPr/>
                    <a:lstStyle/>
                    <a:p>
                      <a:r>
                        <a:rPr lang="en-US" dirty="0" smtClean="0"/>
                        <a:t>2. </a:t>
                      </a:r>
                      <a:endParaRPr lang="en-US" dirty="0"/>
                    </a:p>
                  </a:txBody>
                  <a:tcPr/>
                </a:tc>
                <a:tc rowSpan="6">
                  <a:txBody>
                    <a:bodyPr/>
                    <a:lstStyle/>
                    <a:p>
                      <a:r>
                        <a:rPr lang="en-US" dirty="0" smtClean="0"/>
                        <a:t>Comparison</a:t>
                      </a:r>
                      <a:r>
                        <a:rPr lang="en-US" baseline="0" dirty="0" smtClean="0"/>
                        <a:t> Operators</a:t>
                      </a:r>
                      <a:endParaRPr lang="en-US" dirty="0"/>
                    </a:p>
                  </a:txBody>
                  <a:tcPr/>
                </a:tc>
                <a:tc>
                  <a:txBody>
                    <a:bodyPr/>
                    <a:lstStyle/>
                    <a:p>
                      <a:r>
                        <a:rPr lang="en-US" dirty="0" smtClean="0"/>
                        <a:t>==</a:t>
                      </a:r>
                      <a:endParaRPr lang="en-US" dirty="0"/>
                    </a:p>
                  </a:txBody>
                  <a:tcPr/>
                </a:tc>
              </a:tr>
              <a:tr h="370840">
                <a:tc vMerge="1">
                  <a:txBody>
                    <a:bodyPr/>
                    <a:lstStyle/>
                    <a:p>
                      <a:endParaRPr lang="en-US" dirty="0"/>
                    </a:p>
                  </a:txBody>
                  <a:tcPr/>
                </a:tc>
                <a:tc vMerge="1">
                  <a:txBody>
                    <a:bodyPr/>
                    <a:lstStyle/>
                    <a:p>
                      <a:endParaRPr lang="en-US" dirty="0"/>
                    </a:p>
                  </a:txBody>
                  <a:tcPr/>
                </a:tc>
                <a:tc>
                  <a:txBody>
                    <a:bodyPr/>
                    <a:lstStyle/>
                    <a:p>
                      <a:r>
                        <a:rPr lang="en-US" dirty="0" smtClean="0"/>
                        <a:t>!=</a:t>
                      </a:r>
                      <a:endParaRPr lang="en-US" dirty="0"/>
                    </a:p>
                  </a:txBody>
                  <a:tcPr/>
                </a:tc>
              </a:tr>
              <a:tr h="370840">
                <a:tc vMerge="1">
                  <a:txBody>
                    <a:bodyPr/>
                    <a:lstStyle/>
                    <a:p>
                      <a:endParaRPr lang="en-US" dirty="0"/>
                    </a:p>
                  </a:txBody>
                  <a:tcPr/>
                </a:tc>
                <a:tc vMerge="1">
                  <a:txBody>
                    <a:bodyPr/>
                    <a:lstStyle/>
                    <a:p>
                      <a:endParaRPr lang="en-US" dirty="0"/>
                    </a:p>
                  </a:txBody>
                  <a:tcPr/>
                </a:tc>
                <a:tc>
                  <a:txBody>
                    <a:bodyPr/>
                    <a:lstStyle/>
                    <a:p>
                      <a:r>
                        <a:rPr lang="en-US" dirty="0" smtClean="0"/>
                        <a:t>&gt;</a:t>
                      </a:r>
                      <a:endParaRPr lang="en-US" dirty="0"/>
                    </a:p>
                  </a:txBody>
                  <a:tcPr/>
                </a:tc>
              </a:tr>
              <a:tr h="370840">
                <a:tc vMerge="1">
                  <a:txBody>
                    <a:bodyPr/>
                    <a:lstStyle/>
                    <a:p>
                      <a:endParaRPr lang="en-US" dirty="0"/>
                    </a:p>
                  </a:txBody>
                  <a:tcPr/>
                </a:tc>
                <a:tc vMerge="1">
                  <a:txBody>
                    <a:bodyPr/>
                    <a:lstStyle/>
                    <a:p>
                      <a:endParaRPr lang="en-US" dirty="0"/>
                    </a:p>
                  </a:txBody>
                  <a:tcPr/>
                </a:tc>
                <a:tc>
                  <a:txBody>
                    <a:bodyPr/>
                    <a:lstStyle/>
                    <a:p>
                      <a:r>
                        <a:rPr lang="en-US" dirty="0" smtClean="0"/>
                        <a:t>&lt;</a:t>
                      </a:r>
                      <a:endParaRPr lang="en-US" dirty="0"/>
                    </a:p>
                  </a:txBody>
                  <a:tcPr/>
                </a:tc>
              </a:tr>
              <a:tr h="370840">
                <a:tc vMerge="1">
                  <a:txBody>
                    <a:bodyPr/>
                    <a:lstStyle/>
                    <a:p>
                      <a:endParaRPr lang="en-US" dirty="0"/>
                    </a:p>
                  </a:txBody>
                  <a:tcPr/>
                </a:tc>
                <a:tc vMerge="1">
                  <a:txBody>
                    <a:bodyPr/>
                    <a:lstStyle/>
                    <a:p>
                      <a:endParaRPr lang="en-US" dirty="0"/>
                    </a:p>
                  </a:txBody>
                  <a:tcPr/>
                </a:tc>
                <a:tc>
                  <a:txBody>
                    <a:bodyPr/>
                    <a:lstStyle/>
                    <a:p>
                      <a:r>
                        <a:rPr lang="en-US" dirty="0" smtClean="0"/>
                        <a:t>&gt;=</a:t>
                      </a:r>
                      <a:endParaRPr lang="en-US" dirty="0"/>
                    </a:p>
                  </a:txBody>
                  <a:tcPr/>
                </a:tc>
              </a:tr>
              <a:tr h="370840">
                <a:tc vMerge="1">
                  <a:txBody>
                    <a:bodyPr/>
                    <a:lstStyle/>
                    <a:p>
                      <a:endParaRPr lang="en-US" dirty="0"/>
                    </a:p>
                  </a:txBody>
                  <a:tcPr/>
                </a:tc>
                <a:tc vMerge="1">
                  <a:txBody>
                    <a:bodyPr/>
                    <a:lstStyle/>
                    <a:p>
                      <a:endParaRPr lang="en-US" dirty="0"/>
                    </a:p>
                  </a:txBody>
                  <a:tcPr/>
                </a:tc>
                <a:tc>
                  <a:txBody>
                    <a:bodyPr/>
                    <a:lstStyle/>
                    <a:p>
                      <a:r>
                        <a:rPr lang="en-US" dirty="0" smtClean="0"/>
                        <a:t>&lt;=</a:t>
                      </a:r>
                      <a:endParaRPr lang="en-US" dirty="0"/>
                    </a:p>
                  </a:txBody>
                  <a:tcPr/>
                </a:tc>
              </a:tr>
            </a:tbl>
          </a:graphicData>
        </a:graphic>
      </p:graphicFrame>
    </p:spTree>
    <p:extLst>
      <p:ext uri="{BB962C8B-B14F-4D97-AF65-F5344CB8AC3E}">
        <p14:creationId xmlns:p14="http://schemas.microsoft.com/office/powerpoint/2010/main" val="1432169382"/>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226971711"/>
              </p:ext>
            </p:extLst>
          </p:nvPr>
        </p:nvGraphicFramePr>
        <p:xfrm>
          <a:off x="457200" y="1219199"/>
          <a:ext cx="7239000" cy="4800600"/>
        </p:xfrm>
        <a:graphic>
          <a:graphicData uri="http://schemas.openxmlformats.org/drawingml/2006/table">
            <a:tbl>
              <a:tblPr firstRow="1" bandRow="1">
                <a:tableStyleId>{21E4AEA4-8DFA-4A89-87EB-49C32662AFE0}</a:tableStyleId>
              </a:tblPr>
              <a:tblGrid>
                <a:gridCol w="1447800"/>
                <a:gridCol w="2743200"/>
                <a:gridCol w="3048000"/>
              </a:tblGrid>
              <a:tr h="480060">
                <a:tc>
                  <a:txBody>
                    <a:bodyPr/>
                    <a:lstStyle/>
                    <a:p>
                      <a:r>
                        <a:rPr lang="en-US" dirty="0" smtClean="0"/>
                        <a:t>S. No</a:t>
                      </a:r>
                      <a:endParaRPr lang="en-US" dirty="0"/>
                    </a:p>
                  </a:txBody>
                  <a:tcPr/>
                </a:tc>
                <a:tc>
                  <a:txBody>
                    <a:bodyPr/>
                    <a:lstStyle/>
                    <a:p>
                      <a:r>
                        <a:rPr lang="en-US" dirty="0" smtClean="0"/>
                        <a:t>Operators</a:t>
                      </a:r>
                      <a:endParaRPr lang="en-US" dirty="0"/>
                    </a:p>
                  </a:txBody>
                  <a:tcPr/>
                </a:tc>
                <a:tc>
                  <a:txBody>
                    <a:bodyPr/>
                    <a:lstStyle/>
                    <a:p>
                      <a:r>
                        <a:rPr lang="en-US" dirty="0" smtClean="0"/>
                        <a:t>Symbols</a:t>
                      </a:r>
                      <a:endParaRPr lang="en-US" dirty="0"/>
                    </a:p>
                  </a:txBody>
                  <a:tcPr/>
                </a:tc>
              </a:tr>
              <a:tr h="480060">
                <a:tc rowSpan="3">
                  <a:txBody>
                    <a:bodyPr/>
                    <a:lstStyle/>
                    <a:p>
                      <a:r>
                        <a:rPr lang="en-US" dirty="0" smtClean="0"/>
                        <a:t>3.</a:t>
                      </a:r>
                      <a:endParaRPr lang="en-US" dirty="0"/>
                    </a:p>
                  </a:txBody>
                  <a:tcPr/>
                </a:tc>
                <a:tc rowSpan="3">
                  <a:txBody>
                    <a:bodyPr/>
                    <a:lstStyle/>
                    <a:p>
                      <a:r>
                        <a:rPr lang="en-US" dirty="0" smtClean="0"/>
                        <a:t>Logical</a:t>
                      </a:r>
                      <a:r>
                        <a:rPr lang="en-US" baseline="0" dirty="0" smtClean="0"/>
                        <a:t> Operators</a:t>
                      </a:r>
                      <a:endParaRPr lang="en-US" dirty="0"/>
                    </a:p>
                  </a:txBody>
                  <a:tcPr/>
                </a:tc>
                <a:tc>
                  <a:txBody>
                    <a:bodyPr/>
                    <a:lstStyle/>
                    <a:p>
                      <a:r>
                        <a:rPr lang="en-US" dirty="0" smtClean="0"/>
                        <a:t>&amp;&amp; (AND)</a:t>
                      </a:r>
                      <a:endParaRPr lang="en-US" dirty="0"/>
                    </a:p>
                  </a:txBody>
                  <a:tcPr/>
                </a:tc>
              </a:tr>
              <a:tr h="480060">
                <a:tc vMerge="1">
                  <a:txBody>
                    <a:bodyPr/>
                    <a:lstStyle/>
                    <a:p>
                      <a:endParaRPr lang="en-US" dirty="0"/>
                    </a:p>
                  </a:txBody>
                  <a:tcPr/>
                </a:tc>
                <a:tc vMerge="1">
                  <a:txBody>
                    <a:bodyPr/>
                    <a:lstStyle/>
                    <a:p>
                      <a:endParaRPr lang="en-US" dirty="0"/>
                    </a:p>
                  </a:txBody>
                  <a:tcPr/>
                </a:tc>
                <a:tc>
                  <a:txBody>
                    <a:bodyPr/>
                    <a:lstStyle/>
                    <a:p>
                      <a:r>
                        <a:rPr lang="en-US" dirty="0" smtClean="0"/>
                        <a:t>|| (OR)</a:t>
                      </a:r>
                      <a:endParaRPr lang="en-US" dirty="0"/>
                    </a:p>
                  </a:txBody>
                  <a:tcPr/>
                </a:tc>
              </a:tr>
              <a:tr h="480060">
                <a:tc vMerge="1">
                  <a:txBody>
                    <a:bodyPr/>
                    <a:lstStyle/>
                    <a:p>
                      <a:endParaRPr lang="en-US" dirty="0"/>
                    </a:p>
                  </a:txBody>
                  <a:tcPr/>
                </a:tc>
                <a:tc vMerge="1">
                  <a:txBody>
                    <a:bodyPr/>
                    <a:lstStyle/>
                    <a:p>
                      <a:endParaRPr lang="en-US" dirty="0"/>
                    </a:p>
                  </a:txBody>
                  <a:tcPr/>
                </a:tc>
                <a:tc>
                  <a:txBody>
                    <a:bodyPr/>
                    <a:lstStyle/>
                    <a:p>
                      <a:r>
                        <a:rPr lang="en-US" dirty="0" smtClean="0"/>
                        <a:t>!  (NOT)</a:t>
                      </a:r>
                      <a:endParaRPr lang="en-US" dirty="0"/>
                    </a:p>
                  </a:txBody>
                  <a:tcPr/>
                </a:tc>
              </a:tr>
              <a:tr h="480060">
                <a:tc rowSpan="6">
                  <a:txBody>
                    <a:bodyPr/>
                    <a:lstStyle/>
                    <a:p>
                      <a:r>
                        <a:rPr lang="en-US" dirty="0" smtClean="0"/>
                        <a:t>4.</a:t>
                      </a:r>
                      <a:endParaRPr lang="en-US" dirty="0"/>
                    </a:p>
                  </a:txBody>
                  <a:tcPr/>
                </a:tc>
                <a:tc rowSpan="6">
                  <a:txBody>
                    <a:bodyPr/>
                    <a:lstStyle/>
                    <a:p>
                      <a:r>
                        <a:rPr lang="en-US" dirty="0" smtClean="0"/>
                        <a:t>Assignment Operators</a:t>
                      </a:r>
                      <a:endParaRPr lang="en-US" dirty="0"/>
                    </a:p>
                  </a:txBody>
                  <a:tcPr/>
                </a:tc>
                <a:tc>
                  <a:txBody>
                    <a:bodyPr/>
                    <a:lstStyle/>
                    <a:p>
                      <a:r>
                        <a:rPr lang="en-US" dirty="0" smtClean="0"/>
                        <a:t>=</a:t>
                      </a:r>
                      <a:endParaRPr lang="en-US" dirty="0"/>
                    </a:p>
                  </a:txBody>
                  <a:tcPr/>
                </a:tc>
              </a:tr>
              <a:tr h="480060">
                <a:tc vMerge="1">
                  <a:txBody>
                    <a:bodyPr/>
                    <a:lstStyle/>
                    <a:p>
                      <a:endParaRPr lang="en-US" dirty="0"/>
                    </a:p>
                  </a:txBody>
                  <a:tcPr/>
                </a:tc>
                <a:tc vMerge="1">
                  <a:txBody>
                    <a:bodyPr/>
                    <a:lstStyle/>
                    <a:p>
                      <a:endParaRPr lang="en-US" dirty="0"/>
                    </a:p>
                  </a:txBody>
                  <a:tcPr/>
                </a:tc>
                <a:tc>
                  <a:txBody>
                    <a:bodyPr/>
                    <a:lstStyle/>
                    <a:p>
                      <a:r>
                        <a:rPr lang="en-US" dirty="0" smtClean="0"/>
                        <a:t>+= // a+=10</a:t>
                      </a:r>
                      <a:r>
                        <a:rPr lang="en-US" baseline="0" dirty="0" smtClean="0"/>
                        <a:t> (a = a+10)</a:t>
                      </a:r>
                      <a:endParaRPr lang="en-US" dirty="0"/>
                    </a:p>
                  </a:txBody>
                  <a:tcPr/>
                </a:tc>
              </a:tr>
              <a:tr h="480060">
                <a:tc vMerge="1">
                  <a:txBody>
                    <a:bodyPr/>
                    <a:lstStyle/>
                    <a:p>
                      <a:endParaRPr lang="en-US" dirty="0"/>
                    </a:p>
                  </a:txBody>
                  <a:tcPr/>
                </a:tc>
                <a:tc vMerge="1">
                  <a:txBody>
                    <a:bodyPr/>
                    <a:lstStyle/>
                    <a:p>
                      <a:endParaRPr lang="en-US" dirty="0"/>
                    </a:p>
                  </a:txBody>
                  <a:tcPr/>
                </a:tc>
                <a:tc>
                  <a:txBody>
                    <a:bodyPr/>
                    <a:lstStyle/>
                    <a:p>
                      <a:r>
                        <a:rPr lang="en-US" dirty="0" smtClean="0"/>
                        <a:t>-=</a:t>
                      </a:r>
                      <a:endParaRPr lang="en-US" dirty="0"/>
                    </a:p>
                  </a:txBody>
                  <a:tcPr/>
                </a:tc>
              </a:tr>
              <a:tr h="480060">
                <a:tc vMerge="1">
                  <a:txBody>
                    <a:bodyPr/>
                    <a:lstStyle/>
                    <a:p>
                      <a:endParaRPr lang="en-US" dirty="0"/>
                    </a:p>
                  </a:txBody>
                  <a:tcPr/>
                </a:tc>
                <a:tc vMerge="1">
                  <a:txBody>
                    <a:bodyPr/>
                    <a:lstStyle/>
                    <a:p>
                      <a:endParaRPr lang="en-US" dirty="0"/>
                    </a:p>
                  </a:txBody>
                  <a:tcPr/>
                </a:tc>
                <a:tc>
                  <a:txBody>
                    <a:bodyPr/>
                    <a:lstStyle/>
                    <a:p>
                      <a:r>
                        <a:rPr lang="en-US" dirty="0" smtClean="0"/>
                        <a:t>*=</a:t>
                      </a:r>
                      <a:endParaRPr lang="en-US" dirty="0"/>
                    </a:p>
                  </a:txBody>
                  <a:tcPr/>
                </a:tc>
              </a:tr>
              <a:tr h="480060">
                <a:tc vMerge="1">
                  <a:txBody>
                    <a:bodyPr/>
                    <a:lstStyle/>
                    <a:p>
                      <a:endParaRPr lang="en-US" dirty="0"/>
                    </a:p>
                  </a:txBody>
                  <a:tcPr/>
                </a:tc>
                <a:tc vMerge="1">
                  <a:txBody>
                    <a:bodyPr/>
                    <a:lstStyle/>
                    <a:p>
                      <a:endParaRPr lang="en-US"/>
                    </a:p>
                  </a:txBody>
                  <a:tcPr/>
                </a:tc>
                <a:tc>
                  <a:txBody>
                    <a:bodyPr/>
                    <a:lstStyle/>
                    <a:p>
                      <a:r>
                        <a:rPr lang="en-US" dirty="0" smtClean="0"/>
                        <a:t>/=</a:t>
                      </a:r>
                      <a:endParaRPr lang="en-US" dirty="0"/>
                    </a:p>
                  </a:txBody>
                  <a:tcPr/>
                </a:tc>
              </a:tr>
              <a:tr h="480060">
                <a:tc vMerge="1">
                  <a:txBody>
                    <a:bodyPr/>
                    <a:lstStyle/>
                    <a:p>
                      <a:endParaRPr lang="en-US" dirty="0"/>
                    </a:p>
                  </a:txBody>
                  <a:tcPr/>
                </a:tc>
                <a:tc vMerge="1">
                  <a:txBody>
                    <a:bodyPr/>
                    <a:lstStyle/>
                    <a:p>
                      <a:endParaRPr lang="en-US" dirty="0"/>
                    </a:p>
                  </a:txBody>
                  <a:tcPr/>
                </a:tc>
                <a:tc>
                  <a:txBody>
                    <a:bodyPr/>
                    <a:lstStyle/>
                    <a:p>
                      <a:r>
                        <a:rPr lang="en-US" dirty="0" smtClean="0"/>
                        <a:t>%=</a:t>
                      </a:r>
                      <a:endParaRPr lang="en-US" dirty="0"/>
                    </a:p>
                  </a:txBody>
                  <a:tcPr/>
                </a:tc>
              </a:tr>
            </a:tbl>
          </a:graphicData>
        </a:graphic>
      </p:graphicFrame>
    </p:spTree>
    <p:extLst>
      <p:ext uri="{BB962C8B-B14F-4D97-AF65-F5344CB8AC3E}">
        <p14:creationId xmlns:p14="http://schemas.microsoft.com/office/powerpoint/2010/main" val="562690907"/>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709583639"/>
              </p:ext>
            </p:extLst>
          </p:nvPr>
        </p:nvGraphicFramePr>
        <p:xfrm>
          <a:off x="457200" y="1066800"/>
          <a:ext cx="8229600" cy="3592015"/>
        </p:xfrm>
        <a:graphic>
          <a:graphicData uri="http://schemas.openxmlformats.org/drawingml/2006/table">
            <a:tbl>
              <a:tblPr firstRow="1" bandRow="1">
                <a:tableStyleId>{21E4AEA4-8DFA-4A89-87EB-49C32662AFE0}</a:tableStyleId>
              </a:tblPr>
              <a:tblGrid>
                <a:gridCol w="1138136"/>
                <a:gridCol w="1909864"/>
                <a:gridCol w="2817779"/>
                <a:gridCol w="2363821"/>
              </a:tblGrid>
              <a:tr h="665094">
                <a:tc>
                  <a:txBody>
                    <a:bodyPr/>
                    <a:lstStyle/>
                    <a:p>
                      <a:pPr algn="l" fontAlgn="t"/>
                      <a:r>
                        <a:rPr lang="en-US" dirty="0" smtClean="0"/>
                        <a:t>S.No</a:t>
                      </a:r>
                      <a:endParaRPr lang="en-US" dirty="0"/>
                    </a:p>
                  </a:txBody>
                  <a:tcPr marL="152400" marR="76200" marT="76200" marB="76200"/>
                </a:tc>
                <a:tc>
                  <a:txBody>
                    <a:bodyPr/>
                    <a:lstStyle/>
                    <a:p>
                      <a:pPr marL="0" marR="0" indent="0" algn="l" defTabSz="914400" rtl="0" eaLnBrk="1" fontAlgn="t" latinLnBrk="0" hangingPunct="1">
                        <a:lnSpc>
                          <a:spcPct val="100000"/>
                        </a:lnSpc>
                        <a:spcBef>
                          <a:spcPts val="0"/>
                        </a:spcBef>
                        <a:spcAft>
                          <a:spcPts val="0"/>
                        </a:spcAft>
                        <a:buClrTx/>
                        <a:buSzTx/>
                        <a:buFontTx/>
                        <a:buNone/>
                        <a:tabLst/>
                        <a:defRPr/>
                      </a:pPr>
                      <a:r>
                        <a:rPr lang="en-US" dirty="0" smtClean="0"/>
                        <a:t>Operator</a:t>
                      </a:r>
                    </a:p>
                    <a:p>
                      <a:pPr algn="l" fontAlgn="t"/>
                      <a:endParaRPr lang="en-US" dirty="0"/>
                    </a:p>
                  </a:txBody>
                  <a:tcPr marL="152400" marR="76200" marT="76200" marB="76200"/>
                </a:tc>
                <a:tc>
                  <a:txBody>
                    <a:bodyPr/>
                    <a:lstStyle/>
                    <a:p>
                      <a:pPr algn="l" fontAlgn="t"/>
                      <a:r>
                        <a:rPr lang="en-US" dirty="0" smtClean="0"/>
                        <a:t>Name</a:t>
                      </a:r>
                      <a:endParaRPr lang="en-US" dirty="0"/>
                    </a:p>
                  </a:txBody>
                  <a:tcPr marL="152400" marR="76200" marT="76200" marB="76200"/>
                </a:tc>
                <a:tc>
                  <a:txBody>
                    <a:bodyPr/>
                    <a:lstStyle/>
                    <a:p>
                      <a:pPr algn="l" fontAlgn="t"/>
                      <a:r>
                        <a:rPr lang="en-US" dirty="0"/>
                        <a:t>Description</a:t>
                      </a:r>
                    </a:p>
                  </a:txBody>
                  <a:tcPr marL="76200" marR="76200" marT="76200" marB="76200"/>
                </a:tc>
              </a:tr>
              <a:tr h="1092655">
                <a:tc>
                  <a:txBody>
                    <a:bodyPr/>
                    <a:lstStyle/>
                    <a:p>
                      <a:pPr algn="l" fontAlgn="t"/>
                      <a:r>
                        <a:rPr lang="en-US" dirty="0" smtClean="0"/>
                        <a:t>5.</a:t>
                      </a:r>
                      <a:endParaRPr lang="en-US" dirty="0"/>
                    </a:p>
                  </a:txBody>
                  <a:tcPr marL="152400" marR="76200" marT="76200" marB="76200"/>
                </a:tc>
                <a:tc>
                  <a:txBody>
                    <a:bodyPr/>
                    <a:lstStyle/>
                    <a:p>
                      <a:pPr algn="l" fontAlgn="t"/>
                      <a:r>
                        <a:rPr lang="en-US" dirty="0" smtClean="0"/>
                        <a:t>Bitwise Operators</a:t>
                      </a:r>
                      <a:endParaRPr lang="en-US" dirty="0"/>
                    </a:p>
                  </a:txBody>
                  <a:tcPr marL="152400" marR="76200" marT="76200" marB="76200"/>
                </a:tc>
                <a:tc gridSpan="2">
                  <a:txBody>
                    <a:bodyPr/>
                    <a:lstStyle/>
                    <a:p>
                      <a:pPr algn="l" fontAlgn="t"/>
                      <a:r>
                        <a:rPr lang="en-US" dirty="0" smtClean="0"/>
                        <a:t>&amp;         (AND)</a:t>
                      </a:r>
                    </a:p>
                    <a:p>
                      <a:pPr algn="l" fontAlgn="t"/>
                      <a:r>
                        <a:rPr lang="en-US" dirty="0" smtClean="0"/>
                        <a:t>|          (OR)</a:t>
                      </a:r>
                      <a:br>
                        <a:rPr lang="en-US" dirty="0" smtClean="0"/>
                      </a:br>
                      <a:r>
                        <a:rPr lang="en-US" dirty="0" smtClean="0"/>
                        <a:t>~         (NOT)</a:t>
                      </a:r>
                    </a:p>
                    <a:p>
                      <a:pPr algn="l" fontAlgn="t"/>
                      <a:r>
                        <a:rPr lang="en-US" dirty="0" smtClean="0"/>
                        <a:t>^         (XOR)</a:t>
                      </a:r>
                    </a:p>
                    <a:p>
                      <a:pPr algn="l" fontAlgn="t"/>
                      <a:r>
                        <a:rPr lang="en-US" dirty="0" smtClean="0"/>
                        <a:t>&lt;&lt;       (LEFT</a:t>
                      </a:r>
                      <a:r>
                        <a:rPr lang="en-US" baseline="0" dirty="0" smtClean="0"/>
                        <a:t> SHIFT)</a:t>
                      </a:r>
                    </a:p>
                    <a:p>
                      <a:pPr algn="l" fontAlgn="t"/>
                      <a:r>
                        <a:rPr lang="en-US" baseline="0" dirty="0" smtClean="0"/>
                        <a:t>&gt;&gt;       (RIGHT SHIFT)</a:t>
                      </a:r>
                    </a:p>
                  </a:txBody>
                  <a:tcPr marL="152400" marR="76200" marT="76200" marB="76200"/>
                </a:tc>
                <a:tc hMerge="1">
                  <a:txBody>
                    <a:bodyPr/>
                    <a:lstStyle/>
                    <a:p>
                      <a:pPr algn="l" fontAlgn="t"/>
                      <a:endParaRPr lang="en-US" dirty="0"/>
                    </a:p>
                  </a:txBody>
                  <a:tcPr marL="76200" marR="76200" marT="76200" marB="76200"/>
                </a:tc>
              </a:tr>
              <a:tr h="1092655">
                <a:tc>
                  <a:txBody>
                    <a:bodyPr/>
                    <a:lstStyle/>
                    <a:p>
                      <a:pPr algn="l" fontAlgn="t"/>
                      <a:r>
                        <a:rPr lang="en-US" dirty="0" smtClean="0"/>
                        <a:t>6</a:t>
                      </a:r>
                      <a:endParaRPr lang="en-US" dirty="0"/>
                    </a:p>
                  </a:txBody>
                  <a:tcPr marL="152400" marR="76200" marT="76200" marB="76200"/>
                </a:tc>
                <a:tc>
                  <a:txBody>
                    <a:bodyPr/>
                    <a:lstStyle/>
                    <a:p>
                      <a:pPr algn="l" fontAlgn="t"/>
                      <a:r>
                        <a:rPr lang="en-US" dirty="0" smtClean="0"/>
                        <a:t>Ternary operator</a:t>
                      </a:r>
                      <a:endParaRPr lang="en-US" dirty="0"/>
                    </a:p>
                  </a:txBody>
                  <a:tcPr marL="152400" marR="76200" marT="76200" marB="76200"/>
                </a:tc>
                <a:tc gridSpan="2">
                  <a:txBody>
                    <a:bodyPr/>
                    <a:lstStyle/>
                    <a:p>
                      <a:pPr algn="l" fontAlgn="t"/>
                      <a:r>
                        <a:rPr lang="en-US" dirty="0" smtClean="0"/>
                        <a:t>? :</a:t>
                      </a:r>
                    </a:p>
                    <a:p>
                      <a:pPr algn="l" fontAlgn="t"/>
                      <a:r>
                        <a:rPr lang="en-US" dirty="0" smtClean="0"/>
                        <a:t>Condition ? True</a:t>
                      </a:r>
                      <a:r>
                        <a:rPr lang="en-US" baseline="0" dirty="0" smtClean="0"/>
                        <a:t> Part : False Part</a:t>
                      </a:r>
                      <a:endParaRPr lang="en-US" dirty="0"/>
                    </a:p>
                  </a:txBody>
                  <a:tcPr marL="152400" marR="76200" marT="76200" marB="76200"/>
                </a:tc>
                <a:tc hMerge="1">
                  <a:txBody>
                    <a:bodyPr/>
                    <a:lstStyle/>
                    <a:p>
                      <a:endParaRPr lang="en-US"/>
                    </a:p>
                  </a:txBody>
                  <a:tcPr/>
                </a:tc>
              </a:tr>
            </a:tbl>
          </a:graphicData>
        </a:graphic>
      </p:graphicFrame>
    </p:spTree>
    <p:extLst>
      <p:ext uri="{BB962C8B-B14F-4D97-AF65-F5344CB8AC3E}">
        <p14:creationId xmlns:p14="http://schemas.microsoft.com/office/powerpoint/2010/main" val="4020984630"/>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7848600" cy="1066800"/>
          </a:xfrm>
        </p:spPr>
        <p:txBody>
          <a:bodyPr>
            <a:normAutofit/>
          </a:bodyPr>
          <a:lstStyle/>
          <a:p>
            <a:r>
              <a:rPr lang="en-US" sz="4400" dirty="0" smtClean="0"/>
              <a:t>Decision Making Statements</a:t>
            </a:r>
            <a:endParaRPr lang="en-US" sz="4400" dirty="0"/>
          </a:p>
        </p:txBody>
      </p:sp>
      <p:sp>
        <p:nvSpPr>
          <p:cNvPr id="3" name="Content Placeholder 2"/>
          <p:cNvSpPr>
            <a:spLocks noGrp="1"/>
          </p:cNvSpPr>
          <p:nvPr>
            <p:ph idx="1"/>
          </p:nvPr>
        </p:nvSpPr>
        <p:spPr>
          <a:xfrm>
            <a:off x="457200" y="1905000"/>
            <a:ext cx="7924800" cy="4550736"/>
          </a:xfrm>
        </p:spPr>
        <p:txBody>
          <a:bodyPr>
            <a:normAutofit fontScale="70000" lnSpcReduction="20000"/>
          </a:bodyPr>
          <a:lstStyle/>
          <a:p>
            <a:pPr marL="0" indent="0">
              <a:buNone/>
            </a:pPr>
            <a:endParaRPr lang="en-US" dirty="0">
              <a:solidFill>
                <a:srgbClr val="FF0000"/>
              </a:solidFill>
            </a:endParaRPr>
          </a:p>
          <a:p>
            <a:r>
              <a:rPr lang="en-US" dirty="0" smtClean="0">
                <a:solidFill>
                  <a:srgbClr val="FF0000"/>
                </a:solidFill>
              </a:rPr>
              <a:t>If </a:t>
            </a:r>
          </a:p>
          <a:p>
            <a:pPr lvl="1"/>
            <a:r>
              <a:rPr lang="en-US" dirty="0" smtClean="0"/>
              <a:t>if(condition){</a:t>
            </a:r>
          </a:p>
          <a:p>
            <a:pPr lvl="1">
              <a:buNone/>
            </a:pPr>
            <a:r>
              <a:rPr lang="en-US" dirty="0" smtClean="0"/>
              <a:t>		// Statements</a:t>
            </a:r>
            <a:br>
              <a:rPr lang="en-US" dirty="0" smtClean="0"/>
            </a:br>
            <a:r>
              <a:rPr lang="en-US" dirty="0" smtClean="0"/>
              <a:t>}</a:t>
            </a:r>
          </a:p>
          <a:p>
            <a:r>
              <a:rPr lang="en-US" dirty="0" smtClean="0">
                <a:solidFill>
                  <a:srgbClr val="FF0000"/>
                </a:solidFill>
              </a:rPr>
              <a:t>If – else</a:t>
            </a:r>
          </a:p>
          <a:p>
            <a:pPr lvl="1"/>
            <a:r>
              <a:rPr lang="en-US" dirty="0" smtClean="0"/>
              <a:t>if(condition){</a:t>
            </a:r>
          </a:p>
          <a:p>
            <a:pPr lvl="1">
              <a:buNone/>
            </a:pPr>
            <a:r>
              <a:rPr lang="en-US" dirty="0" smtClean="0"/>
              <a:t>		// Statements</a:t>
            </a:r>
            <a:br>
              <a:rPr lang="en-US" dirty="0" smtClean="0"/>
            </a:br>
            <a:r>
              <a:rPr lang="en-US" dirty="0" smtClean="0"/>
              <a:t>}</a:t>
            </a:r>
          </a:p>
          <a:p>
            <a:pPr lvl="1">
              <a:buNone/>
            </a:pPr>
            <a:r>
              <a:rPr lang="en-US" dirty="0" smtClean="0"/>
              <a:t>	else{</a:t>
            </a:r>
          </a:p>
          <a:p>
            <a:pPr lvl="1">
              <a:buNone/>
            </a:pPr>
            <a:r>
              <a:rPr lang="en-US" dirty="0" smtClean="0"/>
              <a:t>		// Statements</a:t>
            </a:r>
            <a:br>
              <a:rPr lang="en-US" dirty="0" smtClean="0"/>
            </a:br>
            <a:r>
              <a:rPr lang="en-US" dirty="0" smtClean="0"/>
              <a:t>}</a:t>
            </a:r>
          </a:p>
          <a:p>
            <a:r>
              <a:rPr lang="en-US" dirty="0" smtClean="0">
                <a:solidFill>
                  <a:srgbClr val="FF0000"/>
                </a:solidFill>
              </a:rPr>
              <a:t>Else if</a:t>
            </a:r>
          </a:p>
          <a:p>
            <a:pPr lvl="1"/>
            <a:r>
              <a:rPr lang="en-US" dirty="0" smtClean="0"/>
              <a:t>if(condition){</a:t>
            </a:r>
          </a:p>
          <a:p>
            <a:pPr lvl="1">
              <a:buNone/>
            </a:pPr>
            <a:r>
              <a:rPr lang="en-US" dirty="0" smtClean="0"/>
              <a:t>		// Statements</a:t>
            </a:r>
            <a:br>
              <a:rPr lang="en-US" dirty="0" smtClean="0"/>
            </a:br>
            <a:r>
              <a:rPr lang="en-US" dirty="0" smtClean="0"/>
              <a:t>}</a:t>
            </a:r>
          </a:p>
          <a:p>
            <a:pPr lvl="1">
              <a:buNone/>
            </a:pPr>
            <a:r>
              <a:rPr lang="en-US" dirty="0" smtClean="0"/>
              <a:t>	else if(Condition){</a:t>
            </a:r>
          </a:p>
          <a:p>
            <a:pPr lvl="1">
              <a:buNone/>
            </a:pPr>
            <a:r>
              <a:rPr lang="en-US" dirty="0" smtClean="0"/>
              <a:t>		// Statements</a:t>
            </a:r>
            <a:br>
              <a:rPr lang="en-US" dirty="0" smtClean="0"/>
            </a:br>
            <a:r>
              <a:rPr lang="en-US" dirty="0" smtClean="0"/>
              <a:t>}</a:t>
            </a:r>
          </a:p>
          <a:p>
            <a:endParaRPr lang="en-US" dirty="0"/>
          </a:p>
        </p:txBody>
      </p:sp>
    </p:spTree>
    <p:extLst>
      <p:ext uri="{BB962C8B-B14F-4D97-AF65-F5344CB8AC3E}">
        <p14:creationId xmlns:p14="http://schemas.microsoft.com/office/powerpoint/2010/main" val="1696882695"/>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924800" cy="1127760"/>
          </a:xfrm>
        </p:spPr>
        <p:txBody>
          <a:bodyPr>
            <a:normAutofit/>
          </a:bodyPr>
          <a:lstStyle/>
          <a:p>
            <a:r>
              <a:rPr lang="en-US" dirty="0" smtClean="0"/>
              <a:t>Switch Statement</a:t>
            </a:r>
            <a:endParaRPr lang="en-US" dirty="0"/>
          </a:p>
        </p:txBody>
      </p:sp>
      <p:sp>
        <p:nvSpPr>
          <p:cNvPr id="3" name="Content Placeholder 2"/>
          <p:cNvSpPr>
            <a:spLocks noGrp="1"/>
          </p:cNvSpPr>
          <p:nvPr>
            <p:ph idx="1"/>
          </p:nvPr>
        </p:nvSpPr>
        <p:spPr>
          <a:xfrm>
            <a:off x="457200" y="2209800"/>
            <a:ext cx="8001000" cy="4245936"/>
          </a:xfrm>
        </p:spPr>
        <p:txBody>
          <a:bodyPr>
            <a:normAutofit fontScale="85000" lnSpcReduction="20000"/>
          </a:bodyPr>
          <a:lstStyle/>
          <a:p>
            <a:r>
              <a:rPr lang="en-US" dirty="0" smtClean="0"/>
              <a:t>Syntax:</a:t>
            </a:r>
          </a:p>
          <a:p>
            <a:pPr lvl="1"/>
            <a:r>
              <a:rPr lang="en-US" dirty="0" smtClean="0"/>
              <a:t> switch(Expression){</a:t>
            </a:r>
          </a:p>
          <a:p>
            <a:pPr lvl="1">
              <a:buNone/>
            </a:pPr>
            <a:r>
              <a:rPr lang="en-US" dirty="0" smtClean="0"/>
              <a:t>		case 1: // statements</a:t>
            </a:r>
          </a:p>
          <a:p>
            <a:pPr lvl="1">
              <a:buNone/>
            </a:pPr>
            <a:r>
              <a:rPr lang="en-US" dirty="0" smtClean="0"/>
              <a:t>		break;</a:t>
            </a:r>
          </a:p>
          <a:p>
            <a:pPr lvl="1">
              <a:buNone/>
            </a:pPr>
            <a:endParaRPr lang="en-US" dirty="0" smtClean="0"/>
          </a:p>
          <a:p>
            <a:pPr lvl="1">
              <a:buNone/>
            </a:pPr>
            <a:r>
              <a:rPr lang="en-US" dirty="0" smtClean="0"/>
              <a:t>		case 2: // statements</a:t>
            </a:r>
          </a:p>
          <a:p>
            <a:pPr lvl="1">
              <a:buNone/>
            </a:pPr>
            <a:r>
              <a:rPr lang="en-US" dirty="0" smtClean="0"/>
              <a:t>		break;</a:t>
            </a:r>
          </a:p>
          <a:p>
            <a:pPr lvl="1">
              <a:buNone/>
            </a:pPr>
            <a:endParaRPr lang="en-US" dirty="0" smtClean="0"/>
          </a:p>
          <a:p>
            <a:pPr lvl="1">
              <a:buNone/>
            </a:pPr>
            <a:r>
              <a:rPr lang="en-US" dirty="0" smtClean="0"/>
              <a:t>		case n: // statements</a:t>
            </a:r>
          </a:p>
          <a:p>
            <a:pPr lvl="1">
              <a:buNone/>
            </a:pPr>
            <a:r>
              <a:rPr lang="en-US" dirty="0" smtClean="0"/>
              <a:t>		break</a:t>
            </a:r>
          </a:p>
          <a:p>
            <a:pPr lvl="1">
              <a:buNone/>
            </a:pPr>
            <a:endParaRPr lang="en-US" dirty="0" smtClean="0"/>
          </a:p>
          <a:p>
            <a:pPr lvl="1">
              <a:buNone/>
            </a:pPr>
            <a:r>
              <a:rPr lang="en-US" dirty="0" smtClean="0"/>
              <a:t>		default: // statement</a:t>
            </a:r>
          </a:p>
          <a:p>
            <a:pPr lvl="1">
              <a:buNone/>
            </a:pPr>
            <a:r>
              <a:rPr lang="en-US" dirty="0" smtClean="0"/>
              <a:t>		break;</a:t>
            </a:r>
            <a:br>
              <a:rPr lang="en-US" dirty="0" smtClean="0"/>
            </a:br>
            <a:r>
              <a:rPr lang="en-US" dirty="0" smtClean="0"/>
              <a:t>}</a:t>
            </a:r>
            <a:endParaRPr lang="en-US" dirty="0"/>
          </a:p>
        </p:txBody>
      </p:sp>
    </p:spTree>
    <p:extLst>
      <p:ext uri="{BB962C8B-B14F-4D97-AF65-F5344CB8AC3E}">
        <p14:creationId xmlns:p14="http://schemas.microsoft.com/office/powerpoint/2010/main" val="1796972802"/>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20040"/>
            <a:ext cx="7772400" cy="1356360"/>
          </a:xfrm>
        </p:spPr>
        <p:txBody>
          <a:bodyPr>
            <a:normAutofit/>
          </a:bodyPr>
          <a:lstStyle/>
          <a:p>
            <a:r>
              <a:rPr lang="en-US" dirty="0" smtClean="0"/>
              <a:t>Looping Statements</a:t>
            </a:r>
            <a:endParaRPr lang="en-US" dirty="0"/>
          </a:p>
        </p:txBody>
      </p:sp>
      <p:sp>
        <p:nvSpPr>
          <p:cNvPr id="3" name="Content Placeholder 2"/>
          <p:cNvSpPr>
            <a:spLocks noGrp="1"/>
          </p:cNvSpPr>
          <p:nvPr>
            <p:ph idx="1"/>
          </p:nvPr>
        </p:nvSpPr>
        <p:spPr>
          <a:xfrm>
            <a:off x="457200" y="1752600"/>
            <a:ext cx="8382000" cy="4953000"/>
          </a:xfrm>
        </p:spPr>
        <p:txBody>
          <a:bodyPr>
            <a:normAutofit fontScale="77500" lnSpcReduction="20000"/>
          </a:bodyPr>
          <a:lstStyle/>
          <a:p>
            <a:r>
              <a:rPr lang="en-US" dirty="0" smtClean="0"/>
              <a:t>For loop</a:t>
            </a:r>
          </a:p>
          <a:p>
            <a:pPr lvl="1"/>
            <a:r>
              <a:rPr lang="en-US" dirty="0" smtClean="0"/>
              <a:t>for(initialization;condition;iteration){</a:t>
            </a:r>
          </a:p>
          <a:p>
            <a:pPr lvl="1">
              <a:buNone/>
            </a:pPr>
            <a:r>
              <a:rPr lang="en-US" dirty="0" smtClean="0"/>
              <a:t>		// Statements</a:t>
            </a:r>
            <a:br>
              <a:rPr lang="en-US" dirty="0" smtClean="0"/>
            </a:br>
            <a:r>
              <a:rPr lang="en-US" dirty="0" smtClean="0"/>
              <a:t>}</a:t>
            </a:r>
          </a:p>
          <a:p>
            <a:r>
              <a:rPr lang="en-US" dirty="0" smtClean="0"/>
              <a:t>While loop</a:t>
            </a:r>
          </a:p>
          <a:p>
            <a:pPr lvl="1"/>
            <a:r>
              <a:rPr lang="en-US" dirty="0" smtClean="0"/>
              <a:t>initialization</a:t>
            </a:r>
          </a:p>
          <a:p>
            <a:pPr marL="411480" lvl="1" indent="0">
              <a:buNone/>
            </a:pPr>
            <a:r>
              <a:rPr lang="en-US" dirty="0"/>
              <a:t> </a:t>
            </a:r>
            <a:r>
              <a:rPr lang="en-US" dirty="0" smtClean="0"/>
              <a:t>    while(condition){</a:t>
            </a:r>
          </a:p>
          <a:p>
            <a:pPr lvl="1">
              <a:buNone/>
            </a:pPr>
            <a:r>
              <a:rPr lang="en-US" dirty="0" smtClean="0"/>
              <a:t> 		// Statements</a:t>
            </a:r>
          </a:p>
          <a:p>
            <a:pPr lvl="1">
              <a:buNone/>
            </a:pPr>
            <a:r>
              <a:rPr lang="en-US" dirty="0" smtClean="0"/>
              <a:t>}</a:t>
            </a:r>
          </a:p>
          <a:p>
            <a:r>
              <a:rPr lang="en-US" dirty="0" smtClean="0"/>
              <a:t>Do-while loop</a:t>
            </a:r>
          </a:p>
          <a:p>
            <a:pPr lvl="1"/>
            <a:r>
              <a:rPr lang="en-US" dirty="0" smtClean="0"/>
              <a:t>do{</a:t>
            </a:r>
          </a:p>
          <a:p>
            <a:pPr lvl="1">
              <a:buNone/>
            </a:pPr>
            <a:r>
              <a:rPr lang="en-US" dirty="0" smtClean="0"/>
              <a:t>		// Statements</a:t>
            </a:r>
            <a:br>
              <a:rPr lang="en-US" dirty="0" smtClean="0"/>
            </a:br>
            <a:r>
              <a:rPr lang="en-US" dirty="0" smtClean="0"/>
              <a:t>}</a:t>
            </a:r>
          </a:p>
          <a:p>
            <a:pPr lvl="1">
              <a:buNone/>
            </a:pPr>
            <a:r>
              <a:rPr lang="en-US" dirty="0" smtClean="0"/>
              <a:t>while(condition);</a:t>
            </a:r>
          </a:p>
          <a:p>
            <a:r>
              <a:rPr lang="en-US" dirty="0" smtClean="0"/>
              <a:t>For-each Loop</a:t>
            </a:r>
          </a:p>
          <a:p>
            <a:pPr lvl="1"/>
            <a:r>
              <a:rPr lang="en-US" dirty="0" smtClean="0"/>
              <a:t>for (variable of array){</a:t>
            </a:r>
          </a:p>
          <a:p>
            <a:pPr marL="0" indent="0">
              <a:buNone/>
            </a:pPr>
            <a:r>
              <a:rPr lang="en-US" dirty="0" smtClean="0"/>
              <a:t>	//statements</a:t>
            </a:r>
          </a:p>
          <a:p>
            <a:pPr marL="0" indent="0">
              <a:buNone/>
            </a:pPr>
            <a:r>
              <a:rPr lang="en-US" dirty="0" smtClean="0"/>
              <a:t>}</a:t>
            </a:r>
          </a:p>
        </p:txBody>
      </p:sp>
    </p:spTree>
    <p:extLst>
      <p:ext uri="{BB962C8B-B14F-4D97-AF65-F5344CB8AC3E}">
        <p14:creationId xmlns:p14="http://schemas.microsoft.com/office/powerpoint/2010/main" val="20983844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Tags Used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301965349"/>
              </p:ext>
            </p:extLst>
          </p:nvPr>
        </p:nvGraphicFramePr>
        <p:xfrm>
          <a:off x="457200" y="2286000"/>
          <a:ext cx="8229600" cy="4160835"/>
        </p:xfrm>
        <a:graphic>
          <a:graphicData uri="http://schemas.openxmlformats.org/drawingml/2006/table">
            <a:tbl>
              <a:tblPr firstRow="1" bandRow="1">
                <a:tableStyleId>{21E4AEA4-8DFA-4A89-87EB-49C32662AFE0}</a:tableStyleId>
              </a:tblPr>
              <a:tblGrid>
                <a:gridCol w="2743200"/>
                <a:gridCol w="2743200"/>
                <a:gridCol w="2743200"/>
              </a:tblGrid>
              <a:tr h="594405">
                <a:tc>
                  <a:txBody>
                    <a:bodyPr/>
                    <a:lstStyle/>
                    <a:p>
                      <a:pPr algn="ctr"/>
                      <a:r>
                        <a:rPr lang="en-US" sz="2000" dirty="0" smtClean="0"/>
                        <a:t>Name</a:t>
                      </a:r>
                      <a:endParaRPr lang="en-US" sz="2000" dirty="0"/>
                    </a:p>
                  </a:txBody>
                  <a:tcPr/>
                </a:tc>
                <a:tc>
                  <a:txBody>
                    <a:bodyPr/>
                    <a:lstStyle/>
                    <a:p>
                      <a:pPr algn="ctr"/>
                      <a:r>
                        <a:rPr lang="en-US" sz="2000" dirty="0" smtClean="0"/>
                        <a:t>Tag</a:t>
                      </a:r>
                      <a:endParaRPr lang="en-US" sz="2000" dirty="0"/>
                    </a:p>
                  </a:txBody>
                  <a:tcPr/>
                </a:tc>
                <a:tc>
                  <a:txBody>
                    <a:bodyPr/>
                    <a:lstStyle/>
                    <a:p>
                      <a:pPr algn="ctr"/>
                      <a:r>
                        <a:rPr lang="en-US" sz="2000" dirty="0" smtClean="0"/>
                        <a:t>Description</a:t>
                      </a:r>
                      <a:endParaRPr lang="en-US" sz="2000" dirty="0"/>
                    </a:p>
                  </a:txBody>
                  <a:tcPr/>
                </a:tc>
              </a:tr>
              <a:tr h="594405">
                <a:tc rowSpan="6">
                  <a:txBody>
                    <a:bodyPr/>
                    <a:lstStyle/>
                    <a:p>
                      <a:r>
                        <a:rPr lang="en-US" sz="2000" dirty="0" smtClean="0"/>
                        <a:t>Head Tags</a:t>
                      </a:r>
                      <a:endParaRPr lang="en-US" sz="2000" dirty="0"/>
                    </a:p>
                  </a:txBody>
                  <a:tcPr/>
                </a:tc>
                <a:tc>
                  <a:txBody>
                    <a:bodyPr/>
                    <a:lstStyle/>
                    <a:p>
                      <a:r>
                        <a:rPr lang="en-US" sz="2000" dirty="0" smtClean="0"/>
                        <a:t>&lt;h1&gt;&lt;/h1&gt;</a:t>
                      </a:r>
                      <a:endParaRPr lang="en-US" sz="2000" dirty="0"/>
                    </a:p>
                  </a:txBody>
                  <a:tcPr/>
                </a:tc>
                <a:tc>
                  <a:txBody>
                    <a:bodyPr/>
                    <a:lstStyle/>
                    <a:p>
                      <a:r>
                        <a:rPr lang="en-US" sz="2000" dirty="0" smtClean="0"/>
                        <a:t>Heading</a:t>
                      </a:r>
                      <a:r>
                        <a:rPr lang="en-US" sz="2000" baseline="0" dirty="0" smtClean="0"/>
                        <a:t> 1</a:t>
                      </a:r>
                      <a:endParaRPr lang="en-US" sz="2000" b="0" dirty="0"/>
                    </a:p>
                  </a:txBody>
                  <a:tcPr/>
                </a:tc>
              </a:tr>
              <a:tr h="594405">
                <a:tc vMerge="1">
                  <a:txBody>
                    <a:bodyPr/>
                    <a:lstStyle/>
                    <a:p>
                      <a:endParaRPr lang="en-US" dirty="0"/>
                    </a:p>
                  </a:txBody>
                  <a:tcPr/>
                </a:tc>
                <a:tc>
                  <a:txBody>
                    <a:bodyPr/>
                    <a:lstStyle/>
                    <a:p>
                      <a:r>
                        <a:rPr lang="en-US" sz="2000" dirty="0" smtClean="0"/>
                        <a:t>&lt;h2&gt;&lt;/h2&gt;</a:t>
                      </a:r>
                      <a:endParaRPr lang="en-US" sz="2000" dirty="0"/>
                    </a:p>
                  </a:txBody>
                  <a:tcPr/>
                </a:tc>
                <a:tc>
                  <a:txBody>
                    <a:bodyPr/>
                    <a:lstStyle/>
                    <a:p>
                      <a:r>
                        <a:rPr lang="en-US" sz="2000" dirty="0" smtClean="0"/>
                        <a:t>Heading 2</a:t>
                      </a:r>
                      <a:endParaRPr lang="en-US" sz="2000" b="0" dirty="0"/>
                    </a:p>
                  </a:txBody>
                  <a:tcPr/>
                </a:tc>
              </a:tr>
              <a:tr h="594405">
                <a:tc vMerge="1">
                  <a:txBody>
                    <a:bodyPr/>
                    <a:lstStyle/>
                    <a:p>
                      <a:endParaRPr lang="en-US" dirty="0"/>
                    </a:p>
                  </a:txBody>
                  <a:tcPr/>
                </a:tc>
                <a:tc>
                  <a:txBody>
                    <a:bodyPr/>
                    <a:lstStyle/>
                    <a:p>
                      <a:r>
                        <a:rPr lang="en-US" sz="2000" dirty="0" smtClean="0"/>
                        <a:t>&lt;h3&gt;&lt;/h3&gt;</a:t>
                      </a:r>
                      <a:endParaRPr lang="en-US" sz="2000" dirty="0"/>
                    </a:p>
                  </a:txBody>
                  <a:tcPr/>
                </a:tc>
                <a:tc>
                  <a:txBody>
                    <a:bodyPr/>
                    <a:lstStyle/>
                    <a:p>
                      <a:r>
                        <a:rPr lang="en-US" sz="2000" dirty="0" smtClean="0"/>
                        <a:t>Heading 3</a:t>
                      </a:r>
                      <a:endParaRPr lang="en-US" sz="2000" b="0" dirty="0"/>
                    </a:p>
                  </a:txBody>
                  <a:tcPr/>
                </a:tc>
              </a:tr>
              <a:tr h="594405">
                <a:tc vMerge="1">
                  <a:txBody>
                    <a:bodyPr/>
                    <a:lstStyle/>
                    <a:p>
                      <a:endParaRPr lang="en-US" dirty="0"/>
                    </a:p>
                  </a:txBody>
                  <a:tcPr/>
                </a:tc>
                <a:tc>
                  <a:txBody>
                    <a:bodyPr/>
                    <a:lstStyle/>
                    <a:p>
                      <a:r>
                        <a:rPr lang="en-US" sz="2000" dirty="0" smtClean="0"/>
                        <a:t>&lt;h4&gt;&lt;/h4&gt;</a:t>
                      </a:r>
                      <a:endParaRPr lang="en-US" sz="2000" dirty="0"/>
                    </a:p>
                  </a:txBody>
                  <a:tcPr/>
                </a:tc>
                <a:tc>
                  <a:txBody>
                    <a:bodyPr/>
                    <a:lstStyle/>
                    <a:p>
                      <a:r>
                        <a:rPr lang="en-US" sz="2000" dirty="0" smtClean="0"/>
                        <a:t>Heading 4</a:t>
                      </a:r>
                      <a:endParaRPr lang="en-US" sz="2000" b="0" dirty="0"/>
                    </a:p>
                  </a:txBody>
                  <a:tcPr/>
                </a:tc>
              </a:tr>
              <a:tr h="594405">
                <a:tc vMerge="1">
                  <a:txBody>
                    <a:bodyPr/>
                    <a:lstStyle/>
                    <a:p>
                      <a:endParaRPr lang="en-US" dirty="0"/>
                    </a:p>
                  </a:txBody>
                  <a:tcPr/>
                </a:tc>
                <a:tc>
                  <a:txBody>
                    <a:bodyPr/>
                    <a:lstStyle/>
                    <a:p>
                      <a:r>
                        <a:rPr lang="en-US" sz="2000" dirty="0" smtClean="0"/>
                        <a:t>&lt;h5&gt;&lt;/h5&gt;</a:t>
                      </a:r>
                      <a:endParaRPr lang="en-US" sz="2000" dirty="0"/>
                    </a:p>
                  </a:txBody>
                  <a:tcPr/>
                </a:tc>
                <a:tc>
                  <a:txBody>
                    <a:bodyPr/>
                    <a:lstStyle/>
                    <a:p>
                      <a:r>
                        <a:rPr lang="en-US" sz="2000" dirty="0" smtClean="0"/>
                        <a:t>Heading 5</a:t>
                      </a:r>
                      <a:endParaRPr lang="en-US" sz="2000" b="0" dirty="0"/>
                    </a:p>
                  </a:txBody>
                  <a:tcPr/>
                </a:tc>
              </a:tr>
              <a:tr h="594405">
                <a:tc vMerge="1">
                  <a:txBody>
                    <a:bodyPr/>
                    <a:lstStyle/>
                    <a:p>
                      <a:endParaRPr lang="en-US" dirty="0"/>
                    </a:p>
                  </a:txBody>
                  <a:tcPr/>
                </a:tc>
                <a:tc>
                  <a:txBody>
                    <a:bodyPr/>
                    <a:lstStyle/>
                    <a:p>
                      <a:r>
                        <a:rPr lang="en-US" sz="2000" dirty="0" smtClean="0"/>
                        <a:t>&lt;h6&gt;&lt;/h6&gt;</a:t>
                      </a:r>
                      <a:endParaRPr lang="en-US" sz="2000" dirty="0"/>
                    </a:p>
                  </a:txBody>
                  <a:tcPr/>
                </a:tc>
                <a:tc>
                  <a:txBody>
                    <a:bodyPr/>
                    <a:lstStyle/>
                    <a:p>
                      <a:r>
                        <a:rPr lang="en-US" sz="2000" dirty="0" smtClean="0"/>
                        <a:t>Heading 6</a:t>
                      </a:r>
                      <a:endParaRPr lang="en-US" sz="2000" b="0" dirty="0"/>
                    </a:p>
                  </a:txBody>
                  <a:tcPr/>
                </a:tc>
              </a:tr>
            </a:tbl>
          </a:graphicData>
        </a:graphic>
      </p:graphicFrame>
    </p:spTree>
    <p:extLst>
      <p:ext uri="{BB962C8B-B14F-4D97-AF65-F5344CB8AC3E}">
        <p14:creationId xmlns:p14="http://schemas.microsoft.com/office/powerpoint/2010/main" val="515303569"/>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 Functions</a:t>
            </a:r>
            <a:endParaRPr lang="en-US" dirty="0"/>
          </a:p>
        </p:txBody>
      </p:sp>
      <p:sp>
        <p:nvSpPr>
          <p:cNvPr id="3" name="Content Placeholder 2"/>
          <p:cNvSpPr>
            <a:spLocks noGrp="1"/>
          </p:cNvSpPr>
          <p:nvPr>
            <p:ph idx="1"/>
          </p:nvPr>
        </p:nvSpPr>
        <p:spPr/>
        <p:txBody>
          <a:bodyPr/>
          <a:lstStyle/>
          <a:p>
            <a:r>
              <a:rPr lang="en-US" dirty="0" smtClean="0"/>
              <a:t>A function allows defining a block of code, which allows executing as many times needed.</a:t>
            </a:r>
          </a:p>
          <a:p>
            <a:r>
              <a:rPr lang="en-US" dirty="0" smtClean="0"/>
              <a:t>Syntax :</a:t>
            </a:r>
          </a:p>
          <a:p>
            <a:pPr lvl="1"/>
            <a:r>
              <a:rPr lang="en-US" dirty="0" smtClean="0"/>
              <a:t>Defining a function</a:t>
            </a:r>
          </a:p>
          <a:p>
            <a:pPr lvl="3"/>
            <a:r>
              <a:rPr lang="en-US" dirty="0" smtClean="0"/>
              <a:t>function function_name(){</a:t>
            </a:r>
          </a:p>
          <a:p>
            <a:pPr lvl="1">
              <a:buNone/>
            </a:pPr>
            <a:r>
              <a:rPr lang="en-US" dirty="0" smtClean="0"/>
              <a:t>			</a:t>
            </a:r>
            <a:r>
              <a:rPr lang="en-US" sz="2000" dirty="0" smtClean="0"/>
              <a:t>// codes to be executed.</a:t>
            </a:r>
          </a:p>
          <a:p>
            <a:pPr lvl="1">
              <a:buNone/>
            </a:pPr>
            <a:r>
              <a:rPr lang="en-US" dirty="0" smtClean="0"/>
              <a:t>			}</a:t>
            </a:r>
          </a:p>
          <a:p>
            <a:pPr lvl="1">
              <a:buFont typeface="Wingdings" pitchFamily="2" charset="2"/>
              <a:buChar char="§"/>
            </a:pPr>
            <a:r>
              <a:rPr lang="en-US" dirty="0" smtClean="0"/>
              <a:t>Calling a function</a:t>
            </a:r>
          </a:p>
          <a:p>
            <a:pPr lvl="3"/>
            <a:r>
              <a:rPr lang="en-US" dirty="0" smtClean="0"/>
              <a:t>function_name();</a:t>
            </a:r>
          </a:p>
          <a:p>
            <a:pPr lvl="2">
              <a:buNone/>
            </a:pPr>
            <a:endParaRPr lang="en-US" dirty="0"/>
          </a:p>
        </p:txBody>
      </p:sp>
    </p:spTree>
    <p:extLst>
      <p:ext uri="{BB962C8B-B14F-4D97-AF65-F5344CB8AC3E}">
        <p14:creationId xmlns:p14="http://schemas.microsoft.com/office/powerpoint/2010/main" val="31684510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Arrays</a:t>
            </a:r>
            <a:endParaRPr lang="en-US" dirty="0"/>
          </a:p>
        </p:txBody>
      </p:sp>
      <p:sp>
        <p:nvSpPr>
          <p:cNvPr id="3" name="Content Placeholder 2"/>
          <p:cNvSpPr>
            <a:spLocks noGrp="1"/>
          </p:cNvSpPr>
          <p:nvPr>
            <p:ph idx="1"/>
          </p:nvPr>
        </p:nvSpPr>
        <p:spPr/>
        <p:txBody>
          <a:bodyPr/>
          <a:lstStyle/>
          <a:p>
            <a:r>
              <a:rPr lang="en-US" dirty="0" smtClean="0"/>
              <a:t>An array is a special variable, which can hold more than one value.</a:t>
            </a:r>
          </a:p>
          <a:p>
            <a:r>
              <a:rPr lang="en-US" dirty="0" smtClean="0"/>
              <a:t>We can create arrays in 2 ways</a:t>
            </a:r>
          </a:p>
          <a:p>
            <a:pPr lvl="1"/>
            <a:r>
              <a:rPr lang="en-US" dirty="0" smtClean="0"/>
              <a:t>1. Array literals </a:t>
            </a:r>
          </a:p>
          <a:p>
            <a:pPr lvl="2"/>
            <a:r>
              <a:rPr lang="en-US" dirty="0" smtClean="0"/>
              <a:t>Var arr = [item1, item2,item3….]</a:t>
            </a:r>
          </a:p>
          <a:p>
            <a:pPr lvl="1"/>
            <a:r>
              <a:rPr lang="en-US" dirty="0" smtClean="0"/>
              <a:t>2. By new keyword</a:t>
            </a:r>
          </a:p>
          <a:p>
            <a:pPr lvl="3"/>
            <a:r>
              <a:rPr lang="en-US" dirty="0" smtClean="0"/>
              <a:t>Var arr = new Array(item1,item2,item3….)</a:t>
            </a:r>
          </a:p>
        </p:txBody>
      </p:sp>
    </p:spTree>
    <p:extLst>
      <p:ext uri="{BB962C8B-B14F-4D97-AF65-F5344CB8AC3E}">
        <p14:creationId xmlns:p14="http://schemas.microsoft.com/office/powerpoint/2010/main" val="260151829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Array Methods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72613134"/>
              </p:ext>
            </p:extLst>
          </p:nvPr>
        </p:nvGraphicFramePr>
        <p:xfrm>
          <a:off x="457200" y="2133599"/>
          <a:ext cx="8229600" cy="2743200"/>
        </p:xfrm>
        <a:graphic>
          <a:graphicData uri="http://schemas.openxmlformats.org/drawingml/2006/table">
            <a:tbl>
              <a:tblPr firstRow="1" bandRow="1">
                <a:tableStyleId>{21E4AEA4-8DFA-4A89-87EB-49C32662AFE0}</a:tableStyleId>
              </a:tblPr>
              <a:tblGrid>
                <a:gridCol w="2590800"/>
                <a:gridCol w="5638800"/>
              </a:tblGrid>
              <a:tr h="457200">
                <a:tc>
                  <a:txBody>
                    <a:bodyPr/>
                    <a:lstStyle/>
                    <a:p>
                      <a:r>
                        <a:rPr lang="en-US" dirty="0" smtClean="0"/>
                        <a:t>Method</a:t>
                      </a:r>
                      <a:endParaRPr lang="en-US" dirty="0"/>
                    </a:p>
                  </a:txBody>
                  <a:tcPr/>
                </a:tc>
                <a:tc>
                  <a:txBody>
                    <a:bodyPr/>
                    <a:lstStyle/>
                    <a:p>
                      <a:r>
                        <a:rPr lang="en-US" dirty="0" smtClean="0"/>
                        <a:t>Description</a:t>
                      </a:r>
                      <a:endParaRPr lang="en-US" dirty="0"/>
                    </a:p>
                  </a:txBody>
                  <a:tcPr/>
                </a:tc>
              </a:tr>
              <a:tr h="457200">
                <a:tc>
                  <a:txBody>
                    <a:bodyPr/>
                    <a:lstStyle/>
                    <a:p>
                      <a:r>
                        <a:rPr lang="en-US" dirty="0" smtClean="0"/>
                        <a:t>join(string)</a:t>
                      </a:r>
                      <a:endParaRPr lang="en-US" dirty="0"/>
                    </a:p>
                  </a:txBody>
                  <a:tcPr/>
                </a:tc>
                <a:tc>
                  <a:txBody>
                    <a:bodyPr/>
                    <a:lstStyle/>
                    <a:p>
                      <a:r>
                        <a:rPr lang="en-US" dirty="0" smtClean="0"/>
                        <a:t>Joins</a:t>
                      </a:r>
                      <a:r>
                        <a:rPr lang="en-US" baseline="0" dirty="0" smtClean="0"/>
                        <a:t> the elements in an array with specified string</a:t>
                      </a:r>
                      <a:endParaRPr lang="en-US" dirty="0"/>
                    </a:p>
                  </a:txBody>
                  <a:tcPr/>
                </a:tc>
              </a:tr>
              <a:tr h="457200">
                <a:tc>
                  <a:txBody>
                    <a:bodyPr/>
                    <a:lstStyle/>
                    <a:p>
                      <a:r>
                        <a:rPr kumimoji="0" lang="en-US" b="0" i="0" kern="1200" dirty="0" smtClean="0">
                          <a:solidFill>
                            <a:schemeClr val="dk1"/>
                          </a:solidFill>
                          <a:latin typeface="+mn-lt"/>
                          <a:ea typeface="+mn-ea"/>
                          <a:cs typeface="+mn-cs"/>
                        </a:rPr>
                        <a:t>pop()</a:t>
                      </a:r>
                      <a:endParaRPr lang="en-US" dirty="0"/>
                    </a:p>
                  </a:txBody>
                  <a:tcPr/>
                </a:tc>
                <a:tc>
                  <a:txBody>
                    <a:bodyPr/>
                    <a:lstStyle/>
                    <a:p>
                      <a:r>
                        <a:rPr lang="en-US" dirty="0" smtClean="0"/>
                        <a:t>Removes the last element</a:t>
                      </a:r>
                      <a:r>
                        <a:rPr lang="en-US" baseline="0" dirty="0" smtClean="0"/>
                        <a:t> from array</a:t>
                      </a:r>
                      <a:endParaRPr lang="en-US" dirty="0"/>
                    </a:p>
                  </a:txBody>
                  <a:tcPr/>
                </a:tc>
              </a:tr>
              <a:tr h="457200">
                <a:tc>
                  <a:txBody>
                    <a:bodyPr/>
                    <a:lstStyle/>
                    <a:p>
                      <a:r>
                        <a:rPr lang="en-US" dirty="0" smtClean="0"/>
                        <a:t>push(value)</a:t>
                      </a:r>
                      <a:endParaRPr lang="en-US" dirty="0"/>
                    </a:p>
                  </a:txBody>
                  <a:tcPr/>
                </a:tc>
                <a:tc>
                  <a:txBody>
                    <a:bodyPr/>
                    <a:lstStyle/>
                    <a:p>
                      <a:r>
                        <a:rPr lang="en-US" dirty="0" smtClean="0"/>
                        <a:t>Adds the new</a:t>
                      </a:r>
                      <a:r>
                        <a:rPr lang="en-US" baseline="0" dirty="0" smtClean="0"/>
                        <a:t> element into the array</a:t>
                      </a:r>
                      <a:endParaRPr lang="en-US" dirty="0"/>
                    </a:p>
                  </a:txBody>
                  <a:tcPr/>
                </a:tc>
              </a:tr>
              <a:tr h="457200">
                <a:tc>
                  <a:txBody>
                    <a:bodyPr/>
                    <a:lstStyle/>
                    <a:p>
                      <a:r>
                        <a:rPr lang="en-US" dirty="0" smtClean="0"/>
                        <a:t>shift()</a:t>
                      </a:r>
                      <a:endParaRPr lang="en-US" dirty="0"/>
                    </a:p>
                  </a:txBody>
                  <a:tcPr/>
                </a:tc>
                <a:tc>
                  <a:txBody>
                    <a:bodyPr/>
                    <a:lstStyle/>
                    <a:p>
                      <a:r>
                        <a:rPr lang="en-US" dirty="0" smtClean="0"/>
                        <a:t>Removes</a:t>
                      </a:r>
                      <a:r>
                        <a:rPr lang="en-US" baseline="0" dirty="0" smtClean="0"/>
                        <a:t> the first element from the array</a:t>
                      </a:r>
                      <a:endParaRPr lang="en-US" dirty="0"/>
                    </a:p>
                  </a:txBody>
                  <a:tcPr/>
                </a:tc>
              </a:tr>
              <a:tr h="457200">
                <a:tc>
                  <a:txBody>
                    <a:bodyPr/>
                    <a:lstStyle/>
                    <a:p>
                      <a:r>
                        <a:rPr lang="en-US" dirty="0" smtClean="0"/>
                        <a:t>unshift(value)</a:t>
                      </a:r>
                      <a:endParaRPr lang="en-US" dirty="0"/>
                    </a:p>
                  </a:txBody>
                  <a:tcPr/>
                </a:tc>
                <a:tc>
                  <a:txBody>
                    <a:bodyPr/>
                    <a:lstStyle/>
                    <a:p>
                      <a:r>
                        <a:rPr lang="en-US" dirty="0" smtClean="0"/>
                        <a:t>Adds the element at first</a:t>
                      </a:r>
                      <a:endParaRPr lang="en-US" dirty="0"/>
                    </a:p>
                  </a:txBody>
                  <a:tcPr/>
                </a:tc>
              </a:tr>
            </a:tbl>
          </a:graphicData>
        </a:graphic>
      </p:graphicFrame>
    </p:spTree>
    <p:extLst>
      <p:ext uri="{BB962C8B-B14F-4D97-AF65-F5344CB8AC3E}">
        <p14:creationId xmlns:p14="http://schemas.microsoft.com/office/powerpoint/2010/main" val="2046013907"/>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649441118"/>
              </p:ext>
            </p:extLst>
          </p:nvPr>
        </p:nvGraphicFramePr>
        <p:xfrm>
          <a:off x="698500" y="2247900"/>
          <a:ext cx="7747000" cy="4079240"/>
        </p:xfrm>
        <a:graphic>
          <a:graphicData uri="http://schemas.openxmlformats.org/drawingml/2006/table">
            <a:tbl>
              <a:tblPr firstRow="1" bandRow="1">
                <a:tableStyleId>{21E4AEA4-8DFA-4A89-87EB-49C32662AFE0}</a:tableStyleId>
              </a:tblPr>
              <a:tblGrid>
                <a:gridCol w="2959100"/>
                <a:gridCol w="4787900"/>
              </a:tblGrid>
              <a:tr h="370840">
                <a:tc>
                  <a:txBody>
                    <a:bodyPr/>
                    <a:lstStyle/>
                    <a:p>
                      <a:r>
                        <a:rPr lang="en-US" dirty="0" smtClean="0"/>
                        <a:t>Method</a:t>
                      </a:r>
                      <a:endParaRPr lang="en-US" dirty="0"/>
                    </a:p>
                  </a:txBody>
                  <a:tcPr/>
                </a:tc>
                <a:tc>
                  <a:txBody>
                    <a:bodyPr/>
                    <a:lstStyle/>
                    <a:p>
                      <a:r>
                        <a:rPr lang="en-US" dirty="0" smtClean="0"/>
                        <a:t>Description</a:t>
                      </a:r>
                      <a:endParaRPr lang="en-US" dirty="0"/>
                    </a:p>
                  </a:txBody>
                  <a:tcPr/>
                </a:tc>
              </a:tr>
              <a:tr h="370840">
                <a:tc>
                  <a:txBody>
                    <a:bodyPr/>
                    <a:lstStyle/>
                    <a:p>
                      <a:r>
                        <a:rPr lang="en-US" dirty="0" smtClean="0"/>
                        <a:t>Math.PI</a:t>
                      </a:r>
                      <a:endParaRPr lang="en-US" dirty="0"/>
                    </a:p>
                  </a:txBody>
                  <a:tcPr/>
                </a:tc>
                <a:tc>
                  <a:txBody>
                    <a:bodyPr/>
                    <a:lstStyle/>
                    <a:p>
                      <a:r>
                        <a:rPr lang="en-US" dirty="0" smtClean="0"/>
                        <a:t>Returns</a:t>
                      </a:r>
                      <a:r>
                        <a:rPr lang="en-US" baseline="0" dirty="0" smtClean="0"/>
                        <a:t> the PI value</a:t>
                      </a:r>
                      <a:endParaRPr lang="en-US" dirty="0"/>
                    </a:p>
                  </a:txBody>
                  <a:tcPr/>
                </a:tc>
              </a:tr>
              <a:tr h="370840">
                <a:tc>
                  <a:txBody>
                    <a:bodyPr/>
                    <a:lstStyle/>
                    <a:p>
                      <a:r>
                        <a:rPr lang="en-US" dirty="0" smtClean="0"/>
                        <a:t>Math.round(value)</a:t>
                      </a:r>
                      <a:endParaRPr lang="en-US" dirty="0"/>
                    </a:p>
                  </a:txBody>
                  <a:tcPr/>
                </a:tc>
                <a:tc>
                  <a:txBody>
                    <a:bodyPr/>
                    <a:lstStyle/>
                    <a:p>
                      <a:r>
                        <a:rPr lang="en-US" dirty="0" smtClean="0"/>
                        <a:t>Rounds to it’s nearest</a:t>
                      </a:r>
                      <a:r>
                        <a:rPr lang="en-US" baseline="0" dirty="0" smtClean="0"/>
                        <a:t> Integer</a:t>
                      </a:r>
                      <a:endParaRPr lang="en-US" dirty="0"/>
                    </a:p>
                  </a:txBody>
                  <a:tcPr/>
                </a:tc>
              </a:tr>
              <a:tr h="370840">
                <a:tc>
                  <a:txBody>
                    <a:bodyPr/>
                    <a:lstStyle/>
                    <a:p>
                      <a:r>
                        <a:rPr lang="en-US" dirty="0" smtClean="0"/>
                        <a:t>Math.ceil(value)</a:t>
                      </a:r>
                      <a:endParaRPr lang="en-US" dirty="0"/>
                    </a:p>
                  </a:txBody>
                  <a:tcPr/>
                </a:tc>
                <a:tc>
                  <a:txBody>
                    <a:bodyPr/>
                    <a:lstStyle/>
                    <a:p>
                      <a:r>
                        <a:rPr lang="en-US" sz="1800" b="0" i="0" kern="1200" dirty="0" smtClean="0">
                          <a:solidFill>
                            <a:schemeClr val="dk1"/>
                          </a:solidFill>
                          <a:effectLst/>
                          <a:latin typeface="+mn-lt"/>
                          <a:ea typeface="+mn-ea"/>
                          <a:cs typeface="+mn-cs"/>
                        </a:rPr>
                        <a:t>Rounded up to its nearest integer</a:t>
                      </a:r>
                      <a:endParaRPr lang="en-US" dirty="0"/>
                    </a:p>
                  </a:txBody>
                  <a:tcPr/>
                </a:tc>
              </a:tr>
              <a:tr h="370840">
                <a:tc>
                  <a:txBody>
                    <a:bodyPr/>
                    <a:lstStyle/>
                    <a:p>
                      <a:r>
                        <a:rPr lang="en-US" dirty="0" smtClean="0"/>
                        <a:t>Math.floor(value)</a:t>
                      </a:r>
                      <a:endParaRPr lang="en-US" dirty="0"/>
                    </a:p>
                  </a:txBody>
                  <a:tcPr/>
                </a:tc>
                <a:tc>
                  <a:txBody>
                    <a:bodyPr/>
                    <a:lstStyle/>
                    <a:p>
                      <a:r>
                        <a:rPr lang="en-US" dirty="0" smtClean="0"/>
                        <a:t>Rounded</a:t>
                      </a:r>
                      <a:r>
                        <a:rPr lang="en-US" baseline="0" dirty="0" smtClean="0"/>
                        <a:t> down to it’s nearest Integer</a:t>
                      </a:r>
                      <a:endParaRPr lang="en-US" dirty="0"/>
                    </a:p>
                  </a:txBody>
                  <a:tcPr/>
                </a:tc>
              </a:tr>
              <a:tr h="370840">
                <a:tc>
                  <a:txBody>
                    <a:bodyPr/>
                    <a:lstStyle/>
                    <a:p>
                      <a:r>
                        <a:rPr lang="en-US" dirty="0" smtClean="0"/>
                        <a:t>Math.pow(value, value)</a:t>
                      </a:r>
                      <a:endParaRPr lang="en-US" dirty="0"/>
                    </a:p>
                  </a:txBody>
                  <a:tcPr/>
                </a:tc>
                <a:tc>
                  <a:txBody>
                    <a:bodyPr/>
                    <a:lstStyle/>
                    <a:p>
                      <a:r>
                        <a:rPr lang="en-US" dirty="0" smtClean="0"/>
                        <a:t>Returns</a:t>
                      </a:r>
                      <a:r>
                        <a:rPr lang="en-US" baseline="0" dirty="0" smtClean="0"/>
                        <a:t> the power</a:t>
                      </a:r>
                      <a:endParaRPr lang="en-US" dirty="0"/>
                    </a:p>
                  </a:txBody>
                  <a:tcPr/>
                </a:tc>
              </a:tr>
              <a:tr h="370840">
                <a:tc>
                  <a:txBody>
                    <a:bodyPr/>
                    <a:lstStyle/>
                    <a:p>
                      <a:r>
                        <a:rPr lang="en-US" dirty="0" smtClean="0"/>
                        <a:t>Math.sqrt(value)</a:t>
                      </a:r>
                      <a:endParaRPr lang="en-US" dirty="0"/>
                    </a:p>
                  </a:txBody>
                  <a:tcPr/>
                </a:tc>
                <a:tc>
                  <a:txBody>
                    <a:bodyPr/>
                    <a:lstStyle/>
                    <a:p>
                      <a:r>
                        <a:rPr lang="en-US" dirty="0" smtClean="0"/>
                        <a:t>Returns the Square Root of the value.</a:t>
                      </a:r>
                      <a:endParaRPr lang="en-US" dirty="0"/>
                    </a:p>
                  </a:txBody>
                  <a:tcPr/>
                </a:tc>
              </a:tr>
              <a:tr h="370840">
                <a:tc>
                  <a:txBody>
                    <a:bodyPr/>
                    <a:lstStyle/>
                    <a:p>
                      <a:r>
                        <a:rPr lang="en-US" dirty="0" smtClean="0"/>
                        <a:t>Math.abs(value)</a:t>
                      </a:r>
                      <a:endParaRPr lang="en-US" dirty="0"/>
                    </a:p>
                  </a:txBody>
                  <a:tcPr/>
                </a:tc>
                <a:tc>
                  <a:txBody>
                    <a:bodyPr/>
                    <a:lstStyle/>
                    <a:p>
                      <a:r>
                        <a:rPr lang="en-US" dirty="0" smtClean="0"/>
                        <a:t>Returns the absolute value</a:t>
                      </a:r>
                      <a:endParaRPr lang="en-US" dirty="0"/>
                    </a:p>
                  </a:txBody>
                  <a:tcPr/>
                </a:tc>
              </a:tr>
              <a:tr h="370840">
                <a:tc>
                  <a:txBody>
                    <a:bodyPr/>
                    <a:lstStyle/>
                    <a:p>
                      <a:r>
                        <a:rPr lang="en-US" dirty="0" smtClean="0"/>
                        <a:t>Math.cos(value)</a:t>
                      </a:r>
                      <a:endParaRPr lang="en-US" dirty="0"/>
                    </a:p>
                  </a:txBody>
                  <a:tcPr/>
                </a:tc>
                <a:tc>
                  <a:txBody>
                    <a:bodyPr/>
                    <a:lstStyle/>
                    <a:p>
                      <a:r>
                        <a:rPr lang="en-US" dirty="0" smtClean="0"/>
                        <a:t>Returns</a:t>
                      </a:r>
                      <a:r>
                        <a:rPr lang="en-US" baseline="0" dirty="0" smtClean="0"/>
                        <a:t> the cos value</a:t>
                      </a:r>
                      <a:endParaRPr lang="en-US" dirty="0"/>
                    </a:p>
                  </a:txBody>
                  <a:tcPr/>
                </a:tc>
              </a:tr>
              <a:tr h="370840">
                <a:tc>
                  <a:txBody>
                    <a:bodyPr/>
                    <a:lstStyle/>
                    <a:p>
                      <a:r>
                        <a:rPr lang="en-US" dirty="0" smtClean="0"/>
                        <a:t>Math.sin(value)</a:t>
                      </a:r>
                      <a:endParaRPr lang="en-US" dirty="0"/>
                    </a:p>
                  </a:txBody>
                  <a:tcPr/>
                </a:tc>
                <a:tc>
                  <a:txBody>
                    <a:bodyPr/>
                    <a:lstStyle/>
                    <a:p>
                      <a:r>
                        <a:rPr lang="en-US" dirty="0" smtClean="0"/>
                        <a:t>Returns the sin value</a:t>
                      </a:r>
                      <a:endParaRPr lang="en-US" dirty="0"/>
                    </a:p>
                  </a:txBody>
                  <a:tcPr/>
                </a:tc>
              </a:tr>
              <a:tr h="370840">
                <a:tc>
                  <a:txBody>
                    <a:bodyPr/>
                    <a:lstStyle/>
                    <a:p>
                      <a:r>
                        <a:rPr lang="en-US" dirty="0" smtClean="0"/>
                        <a:t>Math.random()</a:t>
                      </a:r>
                      <a:endParaRPr lang="en-US" dirty="0"/>
                    </a:p>
                  </a:txBody>
                  <a:tcPr/>
                </a:tc>
                <a:tc>
                  <a:txBody>
                    <a:bodyPr/>
                    <a:lstStyle/>
                    <a:p>
                      <a:r>
                        <a:rPr lang="en-US" dirty="0" smtClean="0"/>
                        <a:t>Returns the random value between 0 and 1</a:t>
                      </a:r>
                      <a:endParaRPr lang="en-US" dirty="0"/>
                    </a:p>
                  </a:txBody>
                  <a:tcPr/>
                </a:tc>
              </a:tr>
            </a:tbl>
          </a:graphicData>
        </a:graphic>
      </p:graphicFrame>
      <p:sp>
        <p:nvSpPr>
          <p:cNvPr id="3" name="Title 2"/>
          <p:cNvSpPr>
            <a:spLocks noGrp="1"/>
          </p:cNvSpPr>
          <p:nvPr>
            <p:ph type="title"/>
          </p:nvPr>
        </p:nvSpPr>
        <p:spPr/>
        <p:txBody>
          <a:bodyPr/>
          <a:lstStyle/>
          <a:p>
            <a:r>
              <a:rPr lang="en-US" dirty="0" smtClean="0"/>
              <a:t>Math</a:t>
            </a:r>
            <a:endParaRPr lang="en-US" dirty="0"/>
          </a:p>
        </p:txBody>
      </p:sp>
    </p:spTree>
    <p:extLst>
      <p:ext uri="{BB962C8B-B14F-4D97-AF65-F5344CB8AC3E}">
        <p14:creationId xmlns:p14="http://schemas.microsoft.com/office/powerpoint/2010/main" val="2175547069"/>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672916163"/>
              </p:ext>
            </p:extLst>
          </p:nvPr>
        </p:nvGraphicFramePr>
        <p:xfrm>
          <a:off x="698500" y="2247900"/>
          <a:ext cx="7747000" cy="3235960"/>
        </p:xfrm>
        <a:graphic>
          <a:graphicData uri="http://schemas.openxmlformats.org/drawingml/2006/table">
            <a:tbl>
              <a:tblPr firstRow="1" bandRow="1">
                <a:tableStyleId>{21E4AEA4-8DFA-4A89-87EB-49C32662AFE0}</a:tableStyleId>
              </a:tblPr>
              <a:tblGrid>
                <a:gridCol w="2425700"/>
                <a:gridCol w="5321300"/>
              </a:tblGrid>
              <a:tr h="370840">
                <a:tc>
                  <a:txBody>
                    <a:bodyPr/>
                    <a:lstStyle/>
                    <a:p>
                      <a:r>
                        <a:rPr lang="en-US" dirty="0" smtClean="0"/>
                        <a:t>Methods</a:t>
                      </a:r>
                      <a:endParaRPr lang="en-US" dirty="0"/>
                    </a:p>
                  </a:txBody>
                  <a:tcPr/>
                </a:tc>
                <a:tc>
                  <a:txBody>
                    <a:bodyPr/>
                    <a:lstStyle/>
                    <a:p>
                      <a:r>
                        <a:rPr lang="en-US" dirty="0" smtClean="0"/>
                        <a:t>Description</a:t>
                      </a:r>
                      <a:endParaRPr lang="en-US" dirty="0"/>
                    </a:p>
                  </a:txBody>
                  <a:tcPr/>
                </a:tc>
              </a:tr>
              <a:tr h="370840">
                <a:tc>
                  <a:txBody>
                    <a:bodyPr/>
                    <a:lstStyle/>
                    <a:p>
                      <a:r>
                        <a:rPr lang="en-US" dirty="0" smtClean="0"/>
                        <a:t>Var d=new Date()</a:t>
                      </a:r>
                    </a:p>
                    <a:p>
                      <a:r>
                        <a:rPr lang="en-US" dirty="0" smtClean="0"/>
                        <a:t>d.getFullYear()</a:t>
                      </a:r>
                      <a:endParaRPr lang="en-US" dirty="0"/>
                    </a:p>
                  </a:txBody>
                  <a:tcPr/>
                </a:tc>
                <a:tc>
                  <a:txBody>
                    <a:bodyPr/>
                    <a:lstStyle/>
                    <a:p>
                      <a:r>
                        <a:rPr lang="en-US" sz="1800" b="0" i="0" kern="1200" dirty="0" smtClean="0">
                          <a:solidFill>
                            <a:schemeClr val="dk1"/>
                          </a:solidFill>
                          <a:effectLst/>
                          <a:latin typeface="+mn-lt"/>
                          <a:ea typeface="+mn-ea"/>
                          <a:cs typeface="+mn-cs"/>
                        </a:rPr>
                        <a:t>Returns year as a four digit number (yyyy)</a:t>
                      </a:r>
                      <a:endParaRPr lang="en-US" dirty="0"/>
                    </a:p>
                  </a:txBody>
                  <a:tcPr/>
                </a:tc>
              </a:tr>
              <a:tr h="370840">
                <a:tc>
                  <a:txBody>
                    <a:bodyPr/>
                    <a:lstStyle/>
                    <a:p>
                      <a:r>
                        <a:rPr lang="en-US" dirty="0" smtClean="0"/>
                        <a:t>d.getMonth()</a:t>
                      </a:r>
                      <a:endParaRPr lang="en-US" dirty="0"/>
                    </a:p>
                  </a:txBody>
                  <a:tcPr/>
                </a:tc>
                <a:tc>
                  <a:txBody>
                    <a:bodyPr/>
                    <a:lstStyle/>
                    <a:p>
                      <a:r>
                        <a:rPr lang="en-US" dirty="0" smtClean="0"/>
                        <a:t>Returns</a:t>
                      </a:r>
                      <a:r>
                        <a:rPr lang="en-US" baseline="0" dirty="0" smtClean="0"/>
                        <a:t> month as a number (0-11)</a:t>
                      </a:r>
                      <a:endParaRPr lang="en-US" dirty="0"/>
                    </a:p>
                  </a:txBody>
                  <a:tcPr/>
                </a:tc>
              </a:tr>
              <a:tr h="370840">
                <a:tc>
                  <a:txBody>
                    <a:bodyPr/>
                    <a:lstStyle/>
                    <a:p>
                      <a:r>
                        <a:rPr lang="en-US" dirty="0" smtClean="0"/>
                        <a:t>d.getDate()</a:t>
                      </a:r>
                      <a:endParaRPr lang="en-US" dirty="0"/>
                    </a:p>
                  </a:txBody>
                  <a:tcPr/>
                </a:tc>
                <a:tc>
                  <a:txBody>
                    <a:bodyPr/>
                    <a:lstStyle/>
                    <a:p>
                      <a:r>
                        <a:rPr lang="en-US" sz="1800" b="0" i="0" kern="1200" dirty="0" smtClean="0">
                          <a:solidFill>
                            <a:schemeClr val="dk1"/>
                          </a:solidFill>
                          <a:effectLst/>
                          <a:latin typeface="+mn-lt"/>
                          <a:ea typeface="+mn-ea"/>
                          <a:cs typeface="+mn-cs"/>
                        </a:rPr>
                        <a:t>Returns day as a number (1-31)</a:t>
                      </a:r>
                      <a:endParaRPr lang="en-US" dirty="0"/>
                    </a:p>
                  </a:txBody>
                  <a:tcPr/>
                </a:tc>
              </a:tr>
              <a:tr h="370840">
                <a:tc>
                  <a:txBody>
                    <a:bodyPr/>
                    <a:lstStyle/>
                    <a:p>
                      <a:r>
                        <a:rPr lang="en-US" dirty="0" smtClean="0"/>
                        <a:t>d.getDay()</a:t>
                      </a:r>
                      <a:endParaRPr lang="en-US" dirty="0"/>
                    </a:p>
                  </a:txBody>
                  <a:tcPr/>
                </a:tc>
                <a:tc>
                  <a:txBody>
                    <a:bodyPr/>
                    <a:lstStyle/>
                    <a:p>
                      <a:r>
                        <a:rPr lang="en-US" sz="1800" b="0" i="0" kern="1200" dirty="0" smtClean="0">
                          <a:solidFill>
                            <a:schemeClr val="dk1"/>
                          </a:solidFill>
                          <a:effectLst/>
                          <a:latin typeface="+mn-lt"/>
                          <a:ea typeface="+mn-ea"/>
                          <a:cs typeface="+mn-cs"/>
                        </a:rPr>
                        <a:t>Returns weekday as a number (0-6)</a:t>
                      </a:r>
                      <a:endParaRPr lang="en-US" dirty="0"/>
                    </a:p>
                  </a:txBody>
                  <a:tcPr/>
                </a:tc>
              </a:tr>
              <a:tr h="370840">
                <a:tc>
                  <a:txBody>
                    <a:bodyPr/>
                    <a:lstStyle/>
                    <a:p>
                      <a:r>
                        <a:rPr lang="en-US" dirty="0" smtClean="0"/>
                        <a:t>d.getHours()</a:t>
                      </a:r>
                      <a:endParaRPr lang="en-US" dirty="0"/>
                    </a:p>
                  </a:txBody>
                  <a:tcPr/>
                </a:tc>
                <a:tc>
                  <a:txBody>
                    <a:bodyPr/>
                    <a:lstStyle/>
                    <a:p>
                      <a:r>
                        <a:rPr lang="en-US" dirty="0" smtClean="0"/>
                        <a:t>Returns Hours (0-23)</a:t>
                      </a:r>
                      <a:endParaRPr lang="en-US" dirty="0"/>
                    </a:p>
                  </a:txBody>
                  <a:tcPr/>
                </a:tc>
              </a:tr>
              <a:tr h="370840">
                <a:tc>
                  <a:txBody>
                    <a:bodyPr/>
                    <a:lstStyle/>
                    <a:p>
                      <a:r>
                        <a:rPr lang="en-US" dirty="0" smtClean="0"/>
                        <a:t>d.getMinutes()</a:t>
                      </a:r>
                      <a:endParaRPr lang="en-US" dirty="0"/>
                    </a:p>
                  </a:txBody>
                  <a:tcPr/>
                </a:tc>
                <a:tc>
                  <a:txBody>
                    <a:bodyPr/>
                    <a:lstStyle/>
                    <a:p>
                      <a:r>
                        <a:rPr lang="en-US" dirty="0" smtClean="0"/>
                        <a:t>Return Minute(0-59)</a:t>
                      </a:r>
                      <a:endParaRPr lang="en-US" dirty="0"/>
                    </a:p>
                  </a:txBody>
                  <a:tcPr/>
                </a:tc>
              </a:tr>
              <a:tr h="370840">
                <a:tc>
                  <a:txBody>
                    <a:bodyPr/>
                    <a:lstStyle/>
                    <a:p>
                      <a:r>
                        <a:rPr lang="en-US" dirty="0" smtClean="0"/>
                        <a:t>d.getSeconds()</a:t>
                      </a:r>
                      <a:endParaRPr lang="en-US" dirty="0"/>
                    </a:p>
                  </a:txBody>
                  <a:tcPr/>
                </a:tc>
                <a:tc>
                  <a:txBody>
                    <a:bodyPr/>
                    <a:lstStyle/>
                    <a:p>
                      <a:r>
                        <a:rPr lang="en-US" dirty="0" smtClean="0"/>
                        <a:t>Return Seconds(0-59)</a:t>
                      </a:r>
                      <a:endParaRPr lang="en-US" dirty="0"/>
                    </a:p>
                  </a:txBody>
                  <a:tcPr/>
                </a:tc>
              </a:tr>
            </a:tbl>
          </a:graphicData>
        </a:graphic>
      </p:graphicFrame>
      <p:sp>
        <p:nvSpPr>
          <p:cNvPr id="3" name="Title 2"/>
          <p:cNvSpPr>
            <a:spLocks noGrp="1"/>
          </p:cNvSpPr>
          <p:nvPr>
            <p:ph type="title"/>
          </p:nvPr>
        </p:nvSpPr>
        <p:spPr/>
        <p:txBody>
          <a:bodyPr/>
          <a:lstStyle/>
          <a:p>
            <a:r>
              <a:rPr lang="en-US" dirty="0" smtClean="0"/>
              <a:t>Date</a:t>
            </a:r>
            <a:endParaRPr lang="en-US" dirty="0"/>
          </a:p>
        </p:txBody>
      </p:sp>
    </p:spTree>
    <p:extLst>
      <p:ext uri="{BB962C8B-B14F-4D97-AF65-F5344CB8AC3E}">
        <p14:creationId xmlns:p14="http://schemas.microsoft.com/office/powerpoint/2010/main" val="66465627"/>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Handling</a:t>
            </a:r>
            <a:endParaRPr lang="en-US" dirty="0"/>
          </a:p>
        </p:txBody>
      </p:sp>
      <p:sp>
        <p:nvSpPr>
          <p:cNvPr id="3" name="Content Placeholder 2"/>
          <p:cNvSpPr>
            <a:spLocks noGrp="1"/>
          </p:cNvSpPr>
          <p:nvPr>
            <p:ph idx="1"/>
          </p:nvPr>
        </p:nvSpPr>
        <p:spPr>
          <a:xfrm>
            <a:off x="685800" y="1981200"/>
            <a:ext cx="7745505" cy="4304853"/>
          </a:xfrm>
        </p:spPr>
        <p:txBody>
          <a:bodyPr>
            <a:normAutofit fontScale="92500" lnSpcReduction="10000"/>
          </a:bodyPr>
          <a:lstStyle/>
          <a:p>
            <a:r>
              <a:rPr lang="en-US" dirty="0" smtClean="0"/>
              <a:t>The change in the state of an object is known as Event. In html, there are various events which represents that some activity is performed by the user or by the browser. </a:t>
            </a:r>
          </a:p>
          <a:p>
            <a:pPr marL="0" indent="0">
              <a:buNone/>
            </a:pPr>
            <a:endParaRPr lang="en-US" dirty="0" smtClean="0"/>
          </a:p>
          <a:p>
            <a:r>
              <a:rPr lang="en-US" dirty="0" smtClean="0"/>
              <a:t>When java script code is included in HTML, js react over these events and allow the execution.</a:t>
            </a:r>
          </a:p>
          <a:p>
            <a:pPr marL="0" indent="0">
              <a:buNone/>
            </a:pPr>
            <a:endParaRPr lang="en-US" dirty="0" smtClean="0"/>
          </a:p>
          <a:p>
            <a:r>
              <a:rPr lang="en-US" dirty="0" smtClean="0"/>
              <a:t>This process of reacting over the event is called Event Handling.</a:t>
            </a:r>
          </a:p>
          <a:p>
            <a:pPr marL="0" indent="0">
              <a:buNone/>
            </a:pPr>
            <a:endParaRPr lang="en-US" dirty="0" smtClean="0"/>
          </a:p>
          <a:p>
            <a:r>
              <a:rPr lang="en-US" dirty="0" smtClean="0"/>
              <a:t>The DOM(Document Object Model) method is used to succeed the events</a:t>
            </a:r>
            <a:endParaRPr lang="en-US" dirty="0"/>
          </a:p>
        </p:txBody>
      </p:sp>
    </p:spTree>
    <p:extLst>
      <p:ext uri="{BB962C8B-B14F-4D97-AF65-F5344CB8AC3E}">
        <p14:creationId xmlns:p14="http://schemas.microsoft.com/office/powerpoint/2010/main" val="1007799529"/>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7239000" cy="685800"/>
          </a:xfrm>
        </p:spPr>
        <p:txBody>
          <a:bodyPr>
            <a:normAutofit fontScale="90000"/>
          </a:bodyPr>
          <a:lstStyle/>
          <a:p>
            <a:r>
              <a:rPr lang="en-US" dirty="0" smtClean="0"/>
              <a:t>Some Important Events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2749111"/>
              </p:ext>
            </p:extLst>
          </p:nvPr>
        </p:nvGraphicFramePr>
        <p:xfrm>
          <a:off x="304800" y="838199"/>
          <a:ext cx="8458199" cy="3801534"/>
        </p:xfrm>
        <a:graphic>
          <a:graphicData uri="http://schemas.openxmlformats.org/drawingml/2006/table">
            <a:tbl>
              <a:tblPr firstRow="1" bandRow="1">
                <a:tableStyleId>{21E4AEA4-8DFA-4A89-87EB-49C32662AFE0}</a:tableStyleId>
              </a:tblPr>
              <a:tblGrid>
                <a:gridCol w="2136808"/>
                <a:gridCol w="2492943"/>
                <a:gridCol w="3828448"/>
              </a:tblGrid>
              <a:tr h="343505">
                <a:tc>
                  <a:txBody>
                    <a:bodyPr/>
                    <a:lstStyle/>
                    <a:p>
                      <a:pPr algn="ctr"/>
                      <a:r>
                        <a:rPr lang="en-US" dirty="0" smtClean="0"/>
                        <a:t>Events </a:t>
                      </a:r>
                      <a:endParaRPr lang="en-US" dirty="0"/>
                    </a:p>
                  </a:txBody>
                  <a:tcPr/>
                </a:tc>
                <a:tc>
                  <a:txBody>
                    <a:bodyPr/>
                    <a:lstStyle/>
                    <a:p>
                      <a:pPr algn="ctr"/>
                      <a:r>
                        <a:rPr lang="en-US" dirty="0" smtClean="0"/>
                        <a:t>Event Handler</a:t>
                      </a:r>
                      <a:endParaRPr lang="en-US" dirty="0"/>
                    </a:p>
                  </a:txBody>
                  <a:tcPr/>
                </a:tc>
                <a:tc>
                  <a:txBody>
                    <a:bodyPr/>
                    <a:lstStyle/>
                    <a:p>
                      <a:pPr algn="ctr"/>
                      <a:r>
                        <a:rPr lang="en-US" dirty="0" smtClean="0"/>
                        <a:t>Description</a:t>
                      </a:r>
                      <a:endParaRPr lang="en-US" dirty="0"/>
                    </a:p>
                  </a:txBody>
                  <a:tcPr/>
                </a:tc>
              </a:tr>
              <a:tr h="601134">
                <a:tc rowSpan="4">
                  <a:txBody>
                    <a:bodyPr/>
                    <a:lstStyle/>
                    <a:p>
                      <a:r>
                        <a:rPr lang="en-US" dirty="0" smtClean="0"/>
                        <a:t>Mouse Events</a:t>
                      </a:r>
                      <a:endParaRPr lang="en-US" dirty="0"/>
                    </a:p>
                  </a:txBody>
                  <a:tcPr/>
                </a:tc>
                <a:tc>
                  <a:txBody>
                    <a:bodyPr/>
                    <a:lstStyle/>
                    <a:p>
                      <a:r>
                        <a:rPr lang="en-US" dirty="0" smtClean="0"/>
                        <a:t>onclick</a:t>
                      </a:r>
                      <a:endParaRPr lang="en-US" dirty="0"/>
                    </a:p>
                  </a:txBody>
                  <a:tcPr/>
                </a:tc>
                <a:tc>
                  <a:txBody>
                    <a:bodyPr/>
                    <a:lstStyle/>
                    <a:p>
                      <a:r>
                        <a:rPr lang="en-US" dirty="0" smtClean="0"/>
                        <a:t>When mouse click on the element.</a:t>
                      </a:r>
                      <a:endParaRPr lang="en-US" dirty="0"/>
                    </a:p>
                  </a:txBody>
                  <a:tcPr/>
                </a:tc>
              </a:tr>
              <a:tr h="601134">
                <a:tc vMerge="1">
                  <a:txBody>
                    <a:bodyPr/>
                    <a:lstStyle/>
                    <a:p>
                      <a:endParaRPr lang="en-US" dirty="0"/>
                    </a:p>
                  </a:txBody>
                  <a:tcPr/>
                </a:tc>
                <a:tc>
                  <a:txBody>
                    <a:bodyPr/>
                    <a:lstStyle/>
                    <a:p>
                      <a:r>
                        <a:rPr lang="en-US" dirty="0" smtClean="0"/>
                        <a:t>onmousedown</a:t>
                      </a:r>
                      <a:endParaRPr lang="en-US" dirty="0"/>
                    </a:p>
                  </a:txBody>
                  <a:tcPr/>
                </a:tc>
                <a:tc>
                  <a:txBody>
                    <a:bodyPr/>
                    <a:lstStyle/>
                    <a:p>
                      <a:r>
                        <a:rPr lang="en-US" dirty="0" smtClean="0"/>
                        <a:t>When the mouse button is pressed over the element.</a:t>
                      </a:r>
                      <a:endParaRPr lang="en-US" dirty="0"/>
                    </a:p>
                  </a:txBody>
                  <a:tcPr/>
                </a:tc>
              </a:tr>
              <a:tr h="601134">
                <a:tc vMerge="1">
                  <a:txBody>
                    <a:bodyPr/>
                    <a:lstStyle/>
                    <a:p>
                      <a:endParaRPr lang="en-US" dirty="0"/>
                    </a:p>
                  </a:txBody>
                  <a:tcPr/>
                </a:tc>
                <a:tc>
                  <a:txBody>
                    <a:bodyPr/>
                    <a:lstStyle/>
                    <a:p>
                      <a:r>
                        <a:rPr lang="en-US" dirty="0" smtClean="0"/>
                        <a:t>onmouseup</a:t>
                      </a:r>
                      <a:endParaRPr lang="en-US" dirty="0"/>
                    </a:p>
                  </a:txBody>
                  <a:tcPr/>
                </a:tc>
                <a:tc>
                  <a:txBody>
                    <a:bodyPr/>
                    <a:lstStyle/>
                    <a:p>
                      <a:r>
                        <a:rPr lang="en-US" dirty="0" smtClean="0"/>
                        <a:t>When the</a:t>
                      </a:r>
                      <a:r>
                        <a:rPr lang="en-US" baseline="0" dirty="0" smtClean="0"/>
                        <a:t> mouse button is released over the element.</a:t>
                      </a:r>
                      <a:endParaRPr lang="en-US" dirty="0"/>
                    </a:p>
                  </a:txBody>
                  <a:tcPr/>
                </a:tc>
              </a:tr>
              <a:tr h="858762">
                <a:tc vMerge="1">
                  <a:txBody>
                    <a:bodyPr/>
                    <a:lstStyle/>
                    <a:p>
                      <a:endParaRPr lang="en-US" dirty="0"/>
                    </a:p>
                  </a:txBody>
                  <a:tcPr/>
                </a:tc>
                <a:tc>
                  <a:txBody>
                    <a:bodyPr/>
                    <a:lstStyle/>
                    <a:p>
                      <a:r>
                        <a:rPr lang="en-US" dirty="0" smtClean="0"/>
                        <a:t>ondblclick</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When mouse click double times on the element.</a:t>
                      </a:r>
                    </a:p>
                    <a:p>
                      <a:endParaRPr lang="en-US" dirty="0"/>
                    </a:p>
                  </a:txBody>
                  <a:tcPr/>
                </a:tc>
              </a:tr>
              <a:tr h="601134">
                <a:tc>
                  <a:txBody>
                    <a:bodyPr/>
                    <a:lstStyle/>
                    <a:p>
                      <a:r>
                        <a:rPr lang="en-US" dirty="0" smtClean="0"/>
                        <a:t>Keyboard</a:t>
                      </a:r>
                      <a:r>
                        <a:rPr lang="en-US" baseline="0" dirty="0" smtClean="0"/>
                        <a:t> Events</a:t>
                      </a:r>
                      <a:endParaRPr lang="en-US" dirty="0"/>
                    </a:p>
                  </a:txBody>
                  <a:tcPr/>
                </a:tc>
                <a:tc>
                  <a:txBody>
                    <a:bodyPr/>
                    <a:lstStyle/>
                    <a:p>
                      <a:r>
                        <a:rPr lang="en-US" dirty="0" smtClean="0"/>
                        <a:t>onkeydown &amp; onkeyup</a:t>
                      </a:r>
                      <a:endParaRPr lang="en-US" dirty="0"/>
                    </a:p>
                  </a:txBody>
                  <a:tcPr/>
                </a:tc>
                <a:tc>
                  <a:txBody>
                    <a:bodyPr/>
                    <a:lstStyle/>
                    <a:p>
                      <a:r>
                        <a:rPr lang="en-US" dirty="0" smtClean="0"/>
                        <a:t>When</a:t>
                      </a:r>
                      <a:r>
                        <a:rPr lang="en-US" baseline="0" dirty="0" smtClean="0"/>
                        <a:t> the user press and then release the keys.</a:t>
                      </a:r>
                      <a:endParaRPr lang="en-US" dirty="0"/>
                    </a:p>
                  </a:txBody>
                  <a:tcPr/>
                </a:tc>
              </a:tr>
            </a:tbl>
          </a:graphicData>
        </a:graphic>
      </p:graphicFrame>
    </p:spTree>
    <p:extLst>
      <p:ext uri="{BB962C8B-B14F-4D97-AF65-F5344CB8AC3E}">
        <p14:creationId xmlns:p14="http://schemas.microsoft.com/office/powerpoint/2010/main" val="1305874603"/>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719711599"/>
              </p:ext>
            </p:extLst>
          </p:nvPr>
        </p:nvGraphicFramePr>
        <p:xfrm>
          <a:off x="457200" y="1676400"/>
          <a:ext cx="8381999" cy="2833376"/>
        </p:xfrm>
        <a:graphic>
          <a:graphicData uri="http://schemas.openxmlformats.org/drawingml/2006/table">
            <a:tbl>
              <a:tblPr firstRow="1" bandRow="1">
                <a:tableStyleId>{21E4AEA4-8DFA-4A89-87EB-49C32662AFE0}</a:tableStyleId>
              </a:tblPr>
              <a:tblGrid>
                <a:gridCol w="2029326"/>
                <a:gridCol w="2237874"/>
                <a:gridCol w="4114799"/>
              </a:tblGrid>
              <a:tr h="519690">
                <a:tc>
                  <a:txBody>
                    <a:bodyPr/>
                    <a:lstStyle/>
                    <a:p>
                      <a:pPr algn="ctr"/>
                      <a:r>
                        <a:rPr lang="en-US" dirty="0" smtClean="0"/>
                        <a:t>Events</a:t>
                      </a:r>
                      <a:endParaRPr lang="en-US" dirty="0"/>
                    </a:p>
                  </a:txBody>
                  <a:tcPr/>
                </a:tc>
                <a:tc>
                  <a:txBody>
                    <a:bodyPr/>
                    <a:lstStyle/>
                    <a:p>
                      <a:pPr algn="ctr"/>
                      <a:r>
                        <a:rPr lang="en-US" dirty="0" smtClean="0"/>
                        <a:t>Event Handler</a:t>
                      </a:r>
                      <a:endParaRPr lang="en-US" dirty="0"/>
                    </a:p>
                  </a:txBody>
                  <a:tcPr/>
                </a:tc>
                <a:tc>
                  <a:txBody>
                    <a:bodyPr/>
                    <a:lstStyle/>
                    <a:p>
                      <a:pPr algn="ctr"/>
                      <a:r>
                        <a:rPr lang="en-US" dirty="0" smtClean="0"/>
                        <a:t>Description</a:t>
                      </a:r>
                      <a:endParaRPr lang="en-US" dirty="0"/>
                    </a:p>
                  </a:txBody>
                  <a:tcPr/>
                </a:tc>
              </a:tr>
              <a:tr h="896998">
                <a:tc rowSpan="3">
                  <a:txBody>
                    <a:bodyPr/>
                    <a:lstStyle/>
                    <a:p>
                      <a:r>
                        <a:rPr lang="en-US" dirty="0" smtClean="0"/>
                        <a:t>Form</a:t>
                      </a:r>
                      <a:r>
                        <a:rPr lang="en-US" baseline="0" dirty="0" smtClean="0"/>
                        <a:t> Events</a:t>
                      </a:r>
                      <a:endParaRPr lang="en-US" dirty="0"/>
                    </a:p>
                  </a:txBody>
                  <a:tcPr/>
                </a:tc>
                <a:tc>
                  <a:txBody>
                    <a:bodyPr/>
                    <a:lstStyle/>
                    <a:p>
                      <a:r>
                        <a:rPr lang="en-US" dirty="0" smtClean="0"/>
                        <a:t>onfocus</a:t>
                      </a:r>
                      <a:endParaRPr lang="en-US" dirty="0"/>
                    </a:p>
                  </a:txBody>
                  <a:tcPr/>
                </a:tc>
                <a:tc>
                  <a:txBody>
                    <a:bodyPr/>
                    <a:lstStyle/>
                    <a:p>
                      <a:r>
                        <a:rPr lang="en-US" dirty="0" smtClean="0"/>
                        <a:t>When the user</a:t>
                      </a:r>
                      <a:r>
                        <a:rPr lang="en-US" baseline="0" dirty="0" smtClean="0"/>
                        <a:t> focuses on the element.</a:t>
                      </a:r>
                      <a:endParaRPr lang="en-US" dirty="0"/>
                    </a:p>
                  </a:txBody>
                  <a:tcPr/>
                </a:tc>
              </a:tr>
              <a:tr h="519690">
                <a:tc vMerge="1">
                  <a:txBody>
                    <a:bodyPr/>
                    <a:lstStyle/>
                    <a:p>
                      <a:endParaRPr lang="en-US" dirty="0"/>
                    </a:p>
                  </a:txBody>
                  <a:tcPr/>
                </a:tc>
                <a:tc>
                  <a:txBody>
                    <a:bodyPr/>
                    <a:lstStyle/>
                    <a:p>
                      <a:r>
                        <a:rPr lang="en-US" dirty="0" smtClean="0"/>
                        <a:t>onsubmit</a:t>
                      </a:r>
                      <a:endParaRPr lang="en-US" dirty="0"/>
                    </a:p>
                  </a:txBody>
                  <a:tcPr/>
                </a:tc>
                <a:tc>
                  <a:txBody>
                    <a:bodyPr/>
                    <a:lstStyle/>
                    <a:p>
                      <a:r>
                        <a:rPr lang="en-US" dirty="0" smtClean="0"/>
                        <a:t>When the user</a:t>
                      </a:r>
                      <a:r>
                        <a:rPr lang="en-US" baseline="0" dirty="0" smtClean="0"/>
                        <a:t> submits the form.</a:t>
                      </a:r>
                      <a:endParaRPr lang="en-US" dirty="0"/>
                    </a:p>
                  </a:txBody>
                  <a:tcPr/>
                </a:tc>
              </a:tr>
              <a:tr h="896998">
                <a:tc vMerge="1">
                  <a:txBody>
                    <a:bodyPr/>
                    <a:lstStyle/>
                    <a:p>
                      <a:endParaRPr lang="en-US" dirty="0"/>
                    </a:p>
                  </a:txBody>
                  <a:tcPr/>
                </a:tc>
                <a:tc>
                  <a:txBody>
                    <a:bodyPr/>
                    <a:lstStyle/>
                    <a:p>
                      <a:r>
                        <a:rPr lang="en-US" dirty="0" smtClean="0"/>
                        <a:t>onblur</a:t>
                      </a:r>
                      <a:endParaRPr lang="en-US" dirty="0"/>
                    </a:p>
                  </a:txBody>
                  <a:tcPr/>
                </a:tc>
                <a:tc>
                  <a:txBody>
                    <a:bodyPr/>
                    <a:lstStyle/>
                    <a:p>
                      <a:r>
                        <a:rPr lang="en-US" dirty="0" smtClean="0"/>
                        <a:t>When the focus is away from a form element.</a:t>
                      </a:r>
                      <a:endParaRPr lang="en-US" dirty="0"/>
                    </a:p>
                  </a:txBody>
                  <a:tcPr/>
                </a:tc>
              </a:tr>
            </a:tbl>
          </a:graphicData>
        </a:graphic>
      </p:graphicFrame>
    </p:spTree>
    <p:extLst>
      <p:ext uri="{BB962C8B-B14F-4D97-AF65-F5344CB8AC3E}">
        <p14:creationId xmlns:p14="http://schemas.microsoft.com/office/powerpoint/2010/main" val="3138083488"/>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33400" y="1371600"/>
            <a:ext cx="7851648" cy="1371600"/>
          </a:xfrm>
        </p:spPr>
        <p:txBody>
          <a:bodyPr/>
          <a:lstStyle/>
          <a:p>
            <a:pPr algn="ctr"/>
            <a:r>
              <a:rPr lang="en-US" dirty="0" smtClean="0"/>
              <a:t>JQUERY</a:t>
            </a:r>
            <a:endParaRPr lang="en-US" dirty="0"/>
          </a:p>
        </p:txBody>
      </p:sp>
    </p:spTree>
    <p:extLst>
      <p:ext uri="{BB962C8B-B14F-4D97-AF65-F5344CB8AC3E}">
        <p14:creationId xmlns:p14="http://schemas.microsoft.com/office/powerpoint/2010/main" val="312686071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jQuery is a lightweight, "write less, do more", JavaScript library.</a:t>
            </a:r>
          </a:p>
          <a:p>
            <a:r>
              <a:rPr lang="en-US" dirty="0" smtClean="0"/>
              <a:t>The purpose of jQuery is to make it much easier to use JavaScript on your website.</a:t>
            </a:r>
          </a:p>
          <a:p>
            <a:r>
              <a:rPr lang="en-US" dirty="0" smtClean="0"/>
              <a:t>jQuery takes a lot of common tasks that require many lines of JavaScript code to accomplish, and wraps them into methods that you can call with a single line of code.</a:t>
            </a:r>
          </a:p>
          <a:p>
            <a:endParaRPr lang="en-US" dirty="0"/>
          </a:p>
        </p:txBody>
      </p:sp>
    </p:spTree>
    <p:extLst>
      <p:ext uri="{BB962C8B-B14F-4D97-AF65-F5344CB8AC3E}">
        <p14:creationId xmlns:p14="http://schemas.microsoft.com/office/powerpoint/2010/main" val="15792899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Paragraphs</a:t>
            </a:r>
            <a:endParaRPr lang="en-US" dirty="0"/>
          </a:p>
        </p:txBody>
      </p:sp>
      <p:sp>
        <p:nvSpPr>
          <p:cNvPr id="3" name="Content Placeholder 2"/>
          <p:cNvSpPr>
            <a:spLocks noGrp="1"/>
          </p:cNvSpPr>
          <p:nvPr>
            <p:ph idx="1"/>
          </p:nvPr>
        </p:nvSpPr>
        <p:spPr/>
        <p:txBody>
          <a:bodyPr/>
          <a:lstStyle/>
          <a:p>
            <a:r>
              <a:rPr lang="en-US" dirty="0" smtClean="0"/>
              <a:t>A paragraph always starts on a new line, and is usually a block of text.</a:t>
            </a:r>
          </a:p>
          <a:p>
            <a:r>
              <a:rPr lang="en-US" dirty="0" smtClean="0"/>
              <a:t>&lt;p&gt;Content&lt;/p&gt;</a:t>
            </a:r>
          </a:p>
          <a:p>
            <a:endParaRPr lang="en-US" dirty="0"/>
          </a:p>
        </p:txBody>
      </p:sp>
    </p:spTree>
    <p:extLst>
      <p:ext uri="{BB962C8B-B14F-4D97-AF65-F5344CB8AC3E}">
        <p14:creationId xmlns:p14="http://schemas.microsoft.com/office/powerpoint/2010/main" val="357693867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000" dirty="0" smtClean="0"/>
              <a:t>Adding jQuery to Your Web Pages</a:t>
            </a:r>
            <a:endParaRPr lang="en-US" sz="4000" dirty="0"/>
          </a:p>
        </p:txBody>
      </p:sp>
      <p:sp>
        <p:nvSpPr>
          <p:cNvPr id="3" name="Content Placeholder 2"/>
          <p:cNvSpPr>
            <a:spLocks noGrp="1"/>
          </p:cNvSpPr>
          <p:nvPr>
            <p:ph idx="1"/>
          </p:nvPr>
        </p:nvSpPr>
        <p:spPr/>
        <p:txBody>
          <a:bodyPr/>
          <a:lstStyle/>
          <a:p>
            <a:r>
              <a:rPr lang="en-US" dirty="0" smtClean="0"/>
              <a:t>There are several ways to start using jQuery on your web site. You can:</a:t>
            </a:r>
          </a:p>
          <a:p>
            <a:pPr lvl="1"/>
            <a:r>
              <a:rPr lang="en-US" dirty="0" smtClean="0"/>
              <a:t>Download the jQuery library from jQuery.com</a:t>
            </a:r>
          </a:p>
          <a:p>
            <a:pPr lvl="1"/>
            <a:r>
              <a:rPr lang="en-US" dirty="0" smtClean="0"/>
              <a:t>Include jQuery from a CDN (Content Delivery Network), </a:t>
            </a:r>
            <a:r>
              <a:rPr lang="en-US" smtClean="0"/>
              <a:t>like Google.</a:t>
            </a:r>
            <a:endParaRPr lang="en-US" dirty="0" smtClean="0"/>
          </a:p>
          <a:p>
            <a:endParaRPr lang="en-US" dirty="0"/>
          </a:p>
        </p:txBody>
      </p:sp>
    </p:spTree>
    <p:extLst>
      <p:ext uri="{BB962C8B-B14F-4D97-AF65-F5344CB8AC3E}">
        <p14:creationId xmlns:p14="http://schemas.microsoft.com/office/powerpoint/2010/main" val="12934700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JQuery CDN</a:t>
            </a:r>
            <a:endParaRPr lang="en-US" dirty="0"/>
          </a:p>
        </p:txBody>
      </p:sp>
      <p:sp>
        <p:nvSpPr>
          <p:cNvPr id="3" name="Content Placeholder 2"/>
          <p:cNvSpPr>
            <a:spLocks noGrp="1"/>
          </p:cNvSpPr>
          <p:nvPr>
            <p:ph idx="1"/>
          </p:nvPr>
        </p:nvSpPr>
        <p:spPr/>
        <p:txBody>
          <a:bodyPr/>
          <a:lstStyle/>
          <a:p>
            <a:r>
              <a:rPr lang="en-US" dirty="0" smtClean="0"/>
              <a:t>If you don't want to download and host jQuery yourself, you can include it from a CDN (Content Delivery Network).</a:t>
            </a:r>
          </a:p>
          <a:p>
            <a:r>
              <a:rPr lang="en-US" dirty="0" smtClean="0"/>
              <a:t>Google is an example of someone who host jQuery</a:t>
            </a:r>
          </a:p>
          <a:p>
            <a:pPr lvl="1"/>
            <a:r>
              <a:rPr lang="en-US" dirty="0" smtClean="0"/>
              <a:t>&lt;script src="https://ajax.googleapis.com/ajax/libs/jquery/3.6.0/jquery.min.js"&gt;&lt;/script&gt;</a:t>
            </a:r>
            <a:endParaRPr lang="en-US" dirty="0"/>
          </a:p>
        </p:txBody>
      </p:sp>
    </p:spTree>
    <p:extLst>
      <p:ext uri="{BB962C8B-B14F-4D97-AF65-F5344CB8AC3E}">
        <p14:creationId xmlns:p14="http://schemas.microsoft.com/office/powerpoint/2010/main" val="106126939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a:t>
            </a:r>
            <a:endParaRPr lang="en-US" dirty="0"/>
          </a:p>
        </p:txBody>
      </p:sp>
      <p:sp>
        <p:nvSpPr>
          <p:cNvPr id="3" name="Content Placeholder 2"/>
          <p:cNvSpPr>
            <a:spLocks noGrp="1"/>
          </p:cNvSpPr>
          <p:nvPr>
            <p:ph idx="1"/>
          </p:nvPr>
        </p:nvSpPr>
        <p:spPr/>
        <p:txBody>
          <a:bodyPr/>
          <a:lstStyle/>
          <a:p>
            <a:r>
              <a:rPr lang="en-US" dirty="0" smtClean="0"/>
              <a:t>The jQuery syntax is tailor-made for </a:t>
            </a:r>
            <a:r>
              <a:rPr lang="en-US" b="1" dirty="0" smtClean="0"/>
              <a:t>selecting</a:t>
            </a:r>
            <a:r>
              <a:rPr lang="en-US" dirty="0" smtClean="0"/>
              <a:t> HTML elements and performing some </a:t>
            </a:r>
            <a:r>
              <a:rPr lang="en-US" b="1" dirty="0" smtClean="0"/>
              <a:t>action</a:t>
            </a:r>
            <a:r>
              <a:rPr lang="en-US" dirty="0" smtClean="0"/>
              <a:t> on the element(s).</a:t>
            </a:r>
          </a:p>
          <a:p>
            <a:r>
              <a:rPr lang="en-US" dirty="0" smtClean="0">
                <a:solidFill>
                  <a:srgbClr val="FF0000"/>
                </a:solidFill>
              </a:rPr>
              <a:t>Basic syntax is: </a:t>
            </a:r>
            <a:r>
              <a:rPr lang="en-US" b="1" dirty="0" smtClean="0">
                <a:solidFill>
                  <a:srgbClr val="FF0000"/>
                </a:solidFill>
              </a:rPr>
              <a:t>$(</a:t>
            </a:r>
            <a:r>
              <a:rPr lang="en-US" b="1" i="1" dirty="0" smtClean="0">
                <a:solidFill>
                  <a:srgbClr val="FF0000"/>
                </a:solidFill>
              </a:rPr>
              <a:t>selector</a:t>
            </a:r>
            <a:r>
              <a:rPr lang="en-US" b="1" dirty="0" smtClean="0">
                <a:solidFill>
                  <a:srgbClr val="FF0000"/>
                </a:solidFill>
              </a:rPr>
              <a:t>).</a:t>
            </a:r>
            <a:r>
              <a:rPr lang="en-US" b="1" i="1" dirty="0" smtClean="0">
                <a:solidFill>
                  <a:srgbClr val="FF0000"/>
                </a:solidFill>
              </a:rPr>
              <a:t>action</a:t>
            </a:r>
            <a:r>
              <a:rPr lang="en-US" b="1" dirty="0" smtClean="0">
                <a:solidFill>
                  <a:srgbClr val="FF0000"/>
                </a:solidFill>
              </a:rPr>
              <a:t>()</a:t>
            </a:r>
            <a:endParaRPr lang="en-US" dirty="0" smtClean="0">
              <a:solidFill>
                <a:srgbClr val="FF0000"/>
              </a:solidFill>
            </a:endParaRPr>
          </a:p>
          <a:p>
            <a:pPr lvl="1"/>
            <a:r>
              <a:rPr lang="en-US" dirty="0" smtClean="0"/>
              <a:t>A $ sign to define/access jQuery</a:t>
            </a:r>
          </a:p>
          <a:p>
            <a:pPr lvl="1"/>
            <a:r>
              <a:rPr lang="en-US" dirty="0" smtClean="0"/>
              <a:t>A (</a:t>
            </a:r>
            <a:r>
              <a:rPr lang="en-US" i="1" dirty="0" smtClean="0"/>
              <a:t>selector</a:t>
            </a:r>
            <a:r>
              <a:rPr lang="en-US" dirty="0" smtClean="0"/>
              <a:t>) to "query (or find)" HTML elements</a:t>
            </a:r>
          </a:p>
          <a:p>
            <a:pPr lvl="1"/>
            <a:r>
              <a:rPr lang="en-US" dirty="0" smtClean="0"/>
              <a:t>A jQuery </a:t>
            </a:r>
            <a:r>
              <a:rPr lang="en-US" i="1" dirty="0" smtClean="0"/>
              <a:t>action</a:t>
            </a:r>
            <a:r>
              <a:rPr lang="en-US" dirty="0" smtClean="0"/>
              <a:t>() to be performed on the element(s)</a:t>
            </a:r>
          </a:p>
          <a:p>
            <a:endParaRPr lang="en-US" dirty="0"/>
          </a:p>
        </p:txBody>
      </p:sp>
    </p:spTree>
    <p:extLst>
      <p:ext uri="{BB962C8B-B14F-4D97-AF65-F5344CB8AC3E}">
        <p14:creationId xmlns:p14="http://schemas.microsoft.com/office/powerpoint/2010/main" val="2181213348"/>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295400"/>
          </a:xfrm>
        </p:spPr>
        <p:txBody>
          <a:bodyPr/>
          <a:lstStyle/>
          <a:p>
            <a:r>
              <a:rPr lang="en-US" dirty="0" smtClean="0"/>
              <a:t>Document Ready Event</a:t>
            </a:r>
            <a:endParaRPr lang="en-US" dirty="0"/>
          </a:p>
        </p:txBody>
      </p:sp>
      <p:sp>
        <p:nvSpPr>
          <p:cNvPr id="3" name="Content Placeholder 2"/>
          <p:cNvSpPr>
            <a:spLocks noGrp="1"/>
          </p:cNvSpPr>
          <p:nvPr>
            <p:ph idx="1"/>
          </p:nvPr>
        </p:nvSpPr>
        <p:spPr>
          <a:xfrm>
            <a:off x="457200" y="2057400"/>
            <a:ext cx="8229600" cy="4495800"/>
          </a:xfrm>
        </p:spPr>
        <p:txBody>
          <a:bodyPr>
            <a:normAutofit/>
          </a:bodyPr>
          <a:lstStyle/>
          <a:p>
            <a:r>
              <a:rPr lang="en-US" dirty="0" smtClean="0"/>
              <a:t>All jQuery methods should be inside a document ready event.</a:t>
            </a:r>
          </a:p>
          <a:p>
            <a:r>
              <a:rPr lang="en-US" dirty="0" smtClean="0"/>
              <a:t>This is to prevent any jQuery code from running before the document is finished loading (is ready).</a:t>
            </a:r>
          </a:p>
          <a:p>
            <a:r>
              <a:rPr lang="en-US" dirty="0" smtClean="0"/>
              <a:t>It is good practice to wait for the document to be fully loaded and ready before working with it. This also allows you to have your JavaScript code before the body of your document, in the head section.</a:t>
            </a:r>
          </a:p>
          <a:p>
            <a:endParaRPr lang="en-US" dirty="0"/>
          </a:p>
        </p:txBody>
      </p:sp>
    </p:spTree>
    <p:extLst>
      <p:ext uri="{BB962C8B-B14F-4D97-AF65-F5344CB8AC3E}">
        <p14:creationId xmlns:p14="http://schemas.microsoft.com/office/powerpoint/2010/main" val="1844240964"/>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133600"/>
            <a:ext cx="8229600" cy="4191000"/>
          </a:xfrm>
        </p:spPr>
        <p:txBody>
          <a:bodyPr/>
          <a:lstStyle/>
          <a:p>
            <a:r>
              <a:rPr lang="en-US" dirty="0" smtClean="0"/>
              <a:t>Here are some examples of actions that can fail if methods are run before the document is fully loaded:</a:t>
            </a:r>
          </a:p>
          <a:p>
            <a:pPr lvl="1"/>
            <a:r>
              <a:rPr lang="en-US" dirty="0" smtClean="0"/>
              <a:t>Trying to hide an element that is not created yet</a:t>
            </a:r>
          </a:p>
          <a:p>
            <a:pPr lvl="1"/>
            <a:r>
              <a:rPr lang="en-US" dirty="0" smtClean="0"/>
              <a:t>Trying to get the size of an image that is not loaded yet</a:t>
            </a:r>
          </a:p>
          <a:p>
            <a:pPr lvl="1">
              <a:buNone/>
            </a:pPr>
            <a:endParaRPr lang="en-US" dirty="0" smtClean="0"/>
          </a:p>
          <a:p>
            <a:r>
              <a:rPr lang="en-US" dirty="0" smtClean="0">
                <a:solidFill>
                  <a:srgbClr val="FF0000"/>
                </a:solidFill>
              </a:rPr>
              <a:t>$(document).ready(function(){</a:t>
            </a:r>
            <a:br>
              <a:rPr lang="en-US" dirty="0" smtClean="0">
                <a:solidFill>
                  <a:srgbClr val="FF0000"/>
                </a:solidFill>
              </a:rPr>
            </a:br>
            <a:r>
              <a:rPr lang="en-US" dirty="0" smtClean="0">
                <a:solidFill>
                  <a:srgbClr val="FF0000"/>
                </a:solidFill>
              </a:rPr>
              <a:t/>
            </a:r>
            <a:br>
              <a:rPr lang="en-US" dirty="0" smtClean="0">
                <a:solidFill>
                  <a:srgbClr val="FF0000"/>
                </a:solidFill>
              </a:rPr>
            </a:br>
            <a:r>
              <a:rPr lang="en-US" dirty="0" smtClean="0">
                <a:solidFill>
                  <a:srgbClr val="FF0000"/>
                </a:solidFill>
              </a:rPr>
              <a:t>  </a:t>
            </a:r>
            <a:r>
              <a:rPr lang="en-US" i="1" dirty="0" smtClean="0">
                <a:solidFill>
                  <a:srgbClr val="FF0000"/>
                </a:solidFill>
              </a:rPr>
              <a:t>// jQuery methods go here...</a:t>
            </a:r>
            <a:r>
              <a:rPr lang="en-US" dirty="0" smtClean="0">
                <a:solidFill>
                  <a:srgbClr val="FF0000"/>
                </a:solidFill>
              </a:rPr>
              <a:t/>
            </a:r>
            <a:br>
              <a:rPr lang="en-US" dirty="0" smtClean="0">
                <a:solidFill>
                  <a:srgbClr val="FF0000"/>
                </a:solidFill>
              </a:rPr>
            </a:br>
            <a:r>
              <a:rPr lang="en-US" dirty="0" smtClean="0">
                <a:solidFill>
                  <a:srgbClr val="FF0000"/>
                </a:solidFill>
              </a:rPr>
              <a:t/>
            </a:r>
            <a:br>
              <a:rPr lang="en-US" dirty="0" smtClean="0">
                <a:solidFill>
                  <a:srgbClr val="FF0000"/>
                </a:solidFill>
              </a:rPr>
            </a:br>
            <a:r>
              <a:rPr lang="en-US" dirty="0" smtClean="0">
                <a:solidFill>
                  <a:srgbClr val="FF0000"/>
                </a:solidFill>
              </a:rPr>
              <a:t>});</a:t>
            </a:r>
            <a:endParaRPr lang="en-US" dirty="0">
              <a:solidFill>
                <a:srgbClr val="FF0000"/>
              </a:solidFill>
            </a:endParaRPr>
          </a:p>
        </p:txBody>
      </p:sp>
    </p:spTree>
    <p:extLst>
      <p:ext uri="{BB962C8B-B14F-4D97-AF65-F5344CB8AC3E}">
        <p14:creationId xmlns:p14="http://schemas.microsoft.com/office/powerpoint/2010/main" val="3701209432"/>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a:t>
            </a:r>
            <a:endParaRPr lang="en-US" dirty="0"/>
          </a:p>
        </p:txBody>
      </p:sp>
      <p:sp>
        <p:nvSpPr>
          <p:cNvPr id="3" name="Content Placeholder 2"/>
          <p:cNvSpPr>
            <a:spLocks noGrp="1"/>
          </p:cNvSpPr>
          <p:nvPr>
            <p:ph idx="1"/>
          </p:nvPr>
        </p:nvSpPr>
        <p:spPr/>
        <p:txBody>
          <a:bodyPr/>
          <a:lstStyle/>
          <a:p>
            <a:r>
              <a:rPr lang="en-US" dirty="0" smtClean="0"/>
              <a:t>Examples:</a:t>
            </a:r>
          </a:p>
          <a:p>
            <a:pPr lvl="1"/>
            <a:r>
              <a:rPr lang="en-US" dirty="0" smtClean="0"/>
              <a:t>$(this).hide() - hides the current element.</a:t>
            </a:r>
          </a:p>
          <a:p>
            <a:pPr lvl="1"/>
            <a:r>
              <a:rPr lang="en-US" dirty="0" smtClean="0"/>
              <a:t>$("p").hide() - hides all &lt;p&gt; elements.</a:t>
            </a:r>
          </a:p>
          <a:p>
            <a:pPr lvl="1"/>
            <a:r>
              <a:rPr lang="en-US" dirty="0" smtClean="0"/>
              <a:t>$(".test").hide() - hides all elements with class="test".</a:t>
            </a:r>
          </a:p>
          <a:p>
            <a:pPr lvl="1"/>
            <a:r>
              <a:rPr lang="en-US" dirty="0" smtClean="0"/>
              <a:t>$("#test").hide() - hides the element with id="test".</a:t>
            </a:r>
          </a:p>
          <a:p>
            <a:endParaRPr lang="en-US" dirty="0"/>
          </a:p>
        </p:txBody>
      </p:sp>
    </p:spTree>
    <p:extLst>
      <p:ext uri="{BB962C8B-B14F-4D97-AF65-F5344CB8AC3E}">
        <p14:creationId xmlns:p14="http://schemas.microsoft.com/office/powerpoint/2010/main" val="2029683817"/>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066800"/>
          </a:xfrm>
        </p:spPr>
        <p:txBody>
          <a:bodyPr>
            <a:normAutofit/>
          </a:bodyPr>
          <a:lstStyle/>
          <a:p>
            <a:r>
              <a:rPr lang="en-US" dirty="0" smtClean="0"/>
              <a:t>Sample Program</a:t>
            </a:r>
            <a:endParaRPr lang="en-US" dirty="0"/>
          </a:p>
        </p:txBody>
      </p:sp>
      <p:sp>
        <p:nvSpPr>
          <p:cNvPr id="3" name="Content Placeholder 2"/>
          <p:cNvSpPr>
            <a:spLocks noGrp="1"/>
          </p:cNvSpPr>
          <p:nvPr>
            <p:ph idx="1"/>
          </p:nvPr>
        </p:nvSpPr>
        <p:spPr>
          <a:xfrm>
            <a:off x="457200" y="1752600"/>
            <a:ext cx="8229600" cy="4572000"/>
          </a:xfrm>
        </p:spPr>
        <p:txBody>
          <a:bodyPr>
            <a:noAutofit/>
          </a:bodyPr>
          <a:lstStyle/>
          <a:p>
            <a:pPr>
              <a:buNone/>
            </a:pPr>
            <a:r>
              <a:rPr lang="en-US" sz="1400" dirty="0" smtClean="0"/>
              <a:t>&lt;head&gt;</a:t>
            </a:r>
          </a:p>
          <a:p>
            <a:pPr>
              <a:buNone/>
            </a:pPr>
            <a:r>
              <a:rPr lang="en-US" sz="1400" dirty="0" smtClean="0"/>
              <a:t>	&lt;title&gt;JQuery&lt;/title&gt;</a:t>
            </a:r>
          </a:p>
          <a:p>
            <a:pPr>
              <a:buNone/>
            </a:pPr>
            <a:r>
              <a:rPr lang="en-US" sz="1400" dirty="0" smtClean="0"/>
              <a:t>	&lt;script src="https://ajax.googleapis.com/ajax/libs/jquery/3.6.0/jquery.min.js"&gt;&lt;/script&gt;</a:t>
            </a:r>
          </a:p>
          <a:p>
            <a:pPr>
              <a:buNone/>
            </a:pPr>
            <a:r>
              <a:rPr lang="en-US" sz="1400" dirty="0" smtClean="0"/>
              <a:t>&lt;/head&gt;</a:t>
            </a:r>
          </a:p>
          <a:p>
            <a:pPr>
              <a:buNone/>
            </a:pPr>
            <a:r>
              <a:rPr lang="en-US" sz="1400" dirty="0" smtClean="0"/>
              <a:t>&lt;body&gt;</a:t>
            </a:r>
          </a:p>
          <a:p>
            <a:pPr>
              <a:buNone/>
            </a:pPr>
            <a:r>
              <a:rPr lang="en-US" sz="1400" dirty="0" smtClean="0"/>
              <a:t>	&lt;p&gt;Click Here&lt;/p&gt;</a:t>
            </a:r>
          </a:p>
          <a:p>
            <a:pPr>
              <a:buNone/>
            </a:pPr>
            <a:r>
              <a:rPr lang="en-US" sz="1400" dirty="0" smtClean="0"/>
              <a:t>	&lt;p&gt;Welcome to Livewire&lt;/p&gt;</a:t>
            </a:r>
          </a:p>
          <a:p>
            <a:pPr>
              <a:buNone/>
            </a:pPr>
            <a:r>
              <a:rPr lang="en-US" sz="1400" dirty="0" smtClean="0"/>
              <a:t>	&lt;p&gt;Jquery Hide Example&lt;/p&gt;</a:t>
            </a:r>
          </a:p>
          <a:p>
            <a:pPr>
              <a:buNone/>
            </a:pPr>
            <a:r>
              <a:rPr lang="en-US" sz="1400" dirty="0" smtClean="0"/>
              <a:t>	&lt;script&gt;</a:t>
            </a:r>
          </a:p>
          <a:p>
            <a:pPr>
              <a:buNone/>
            </a:pPr>
            <a:r>
              <a:rPr lang="en-US" sz="1400" dirty="0" smtClean="0"/>
              <a:t>		$(document).ready(function(){</a:t>
            </a:r>
          </a:p>
          <a:p>
            <a:pPr>
              <a:buNone/>
            </a:pPr>
            <a:r>
              <a:rPr lang="en-US" sz="1400" dirty="0" smtClean="0"/>
              <a:t>			$("p").click(function(){</a:t>
            </a:r>
          </a:p>
          <a:p>
            <a:pPr>
              <a:buNone/>
            </a:pPr>
            <a:r>
              <a:rPr lang="en-US" sz="1400" dirty="0" smtClean="0"/>
              <a:t>				$(this).hide();</a:t>
            </a:r>
          </a:p>
          <a:p>
            <a:pPr>
              <a:buNone/>
            </a:pPr>
            <a:r>
              <a:rPr lang="en-US" sz="1400" dirty="0" smtClean="0"/>
              <a:t>			});</a:t>
            </a:r>
          </a:p>
          <a:p>
            <a:pPr>
              <a:buNone/>
            </a:pPr>
            <a:r>
              <a:rPr lang="en-US" sz="1400" dirty="0" smtClean="0"/>
              <a:t>		});</a:t>
            </a:r>
          </a:p>
          <a:p>
            <a:pPr>
              <a:buNone/>
            </a:pPr>
            <a:r>
              <a:rPr lang="en-US" sz="1400" dirty="0" smtClean="0"/>
              <a:t>	&lt;/script&gt;</a:t>
            </a:r>
          </a:p>
          <a:p>
            <a:pPr>
              <a:buNone/>
            </a:pPr>
            <a:r>
              <a:rPr lang="en-US" sz="1400" dirty="0" smtClean="0"/>
              <a:t>&lt;/body&gt;</a:t>
            </a:r>
          </a:p>
        </p:txBody>
      </p:sp>
    </p:spTree>
    <p:extLst>
      <p:ext uri="{BB962C8B-B14F-4D97-AF65-F5344CB8AC3E}">
        <p14:creationId xmlns:p14="http://schemas.microsoft.com/office/powerpoint/2010/main" val="1467229478"/>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Fade Functions</a:t>
            </a:r>
            <a:endParaRPr lang="en-US" dirty="0"/>
          </a:p>
        </p:txBody>
      </p:sp>
      <p:sp>
        <p:nvSpPr>
          <p:cNvPr id="3" name="Content Placeholder 2"/>
          <p:cNvSpPr>
            <a:spLocks noGrp="1"/>
          </p:cNvSpPr>
          <p:nvPr>
            <p:ph idx="1"/>
          </p:nvPr>
        </p:nvSpPr>
        <p:spPr/>
        <p:txBody>
          <a:bodyPr/>
          <a:lstStyle/>
          <a:p>
            <a:r>
              <a:rPr lang="en-US" dirty="0" smtClean="0"/>
              <a:t>With jQuery you can fade an element in and out of visibility.</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506240181"/>
              </p:ext>
            </p:extLst>
          </p:nvPr>
        </p:nvGraphicFramePr>
        <p:xfrm>
          <a:off x="381000" y="3200400"/>
          <a:ext cx="8077200" cy="2392680"/>
        </p:xfrm>
        <a:graphic>
          <a:graphicData uri="http://schemas.openxmlformats.org/drawingml/2006/table">
            <a:tbl>
              <a:tblPr firstRow="1" bandRow="1">
                <a:tableStyleId>{21E4AEA4-8DFA-4A89-87EB-49C32662AFE0}</a:tableStyleId>
              </a:tblPr>
              <a:tblGrid>
                <a:gridCol w="4038600"/>
                <a:gridCol w="4038600"/>
              </a:tblGrid>
              <a:tr h="370840">
                <a:tc>
                  <a:txBody>
                    <a:bodyPr/>
                    <a:lstStyle/>
                    <a:p>
                      <a:r>
                        <a:rPr lang="en-US" dirty="0" smtClean="0"/>
                        <a:t>Function Used</a:t>
                      </a:r>
                      <a:endParaRPr lang="en-US" dirty="0"/>
                    </a:p>
                  </a:txBody>
                  <a:tcPr/>
                </a:tc>
                <a:tc>
                  <a:txBody>
                    <a:bodyPr/>
                    <a:lstStyle/>
                    <a:p>
                      <a:r>
                        <a:rPr lang="en-US" dirty="0" smtClean="0"/>
                        <a:t>Description</a:t>
                      </a:r>
                      <a:endParaRPr lang="en-US" dirty="0"/>
                    </a:p>
                  </a:txBody>
                  <a:tcPr/>
                </a:tc>
              </a:tr>
              <a:tr h="370840">
                <a:tc>
                  <a:txBody>
                    <a:bodyPr/>
                    <a:lstStyle/>
                    <a:p>
                      <a:r>
                        <a:rPr lang="en-US" dirty="0" smtClean="0"/>
                        <a:t>fadeIn()</a:t>
                      </a:r>
                      <a:endParaRPr lang="en-US" dirty="0"/>
                    </a:p>
                  </a:txBody>
                  <a:tcPr/>
                </a:tc>
                <a:tc>
                  <a:txBody>
                    <a:bodyPr/>
                    <a:lstStyle/>
                    <a:p>
                      <a:r>
                        <a:rPr kumimoji="0" lang="en-US" b="0" i="0" kern="1200" dirty="0" smtClean="0">
                          <a:solidFill>
                            <a:schemeClr val="dk1"/>
                          </a:solidFill>
                          <a:latin typeface="+mn-lt"/>
                          <a:ea typeface="+mn-ea"/>
                          <a:cs typeface="+mn-cs"/>
                        </a:rPr>
                        <a:t>fade in a hidden element</a:t>
                      </a:r>
                      <a:endParaRPr lang="en-US" dirty="0"/>
                    </a:p>
                  </a:txBody>
                  <a:tcPr/>
                </a:tc>
              </a:tr>
              <a:tr h="370840">
                <a:tc>
                  <a:txBody>
                    <a:bodyPr/>
                    <a:lstStyle/>
                    <a:p>
                      <a:r>
                        <a:rPr lang="en-US" dirty="0" smtClean="0"/>
                        <a:t>fadeIn(milliseconds)</a:t>
                      </a:r>
                      <a:endParaRPr lang="en-US" dirty="0"/>
                    </a:p>
                  </a:txBody>
                  <a:tcPr/>
                </a:tc>
                <a:tc>
                  <a:txBody>
                    <a:bodyPr/>
                    <a:lstStyle/>
                    <a:p>
                      <a:r>
                        <a:rPr lang="en-US" dirty="0" smtClean="0"/>
                        <a:t>Fade in a hidden</a:t>
                      </a:r>
                      <a:r>
                        <a:rPr lang="en-US" baseline="0" dirty="0" smtClean="0"/>
                        <a:t> element in given time</a:t>
                      </a:r>
                      <a:endParaRPr lang="en-US" dirty="0"/>
                    </a:p>
                  </a:txBody>
                  <a:tcPr/>
                </a:tc>
              </a:tr>
              <a:tr h="370840">
                <a:tc>
                  <a:txBody>
                    <a:bodyPr/>
                    <a:lstStyle/>
                    <a:p>
                      <a:r>
                        <a:rPr lang="en-US" dirty="0" smtClean="0"/>
                        <a:t>fadeOut()</a:t>
                      </a:r>
                      <a:endParaRPr lang="en-US" dirty="0"/>
                    </a:p>
                  </a:txBody>
                  <a:tcPr/>
                </a:tc>
                <a:tc>
                  <a:txBody>
                    <a:bodyPr/>
                    <a:lstStyle/>
                    <a:p>
                      <a:r>
                        <a:rPr lang="en-US" dirty="0" smtClean="0"/>
                        <a:t>Fade out a visible element</a:t>
                      </a:r>
                      <a:endParaRPr lang="en-US" dirty="0"/>
                    </a:p>
                  </a:txBody>
                  <a:tcPr/>
                </a:tc>
              </a:tr>
              <a:tr h="370840">
                <a:tc>
                  <a:txBody>
                    <a:bodyPr/>
                    <a:lstStyle/>
                    <a:p>
                      <a:r>
                        <a:rPr lang="en-US" dirty="0" smtClean="0"/>
                        <a:t>fadeOut(milliseconds)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Fade  out</a:t>
                      </a:r>
                      <a:r>
                        <a:rPr lang="en-US" baseline="0" dirty="0" smtClean="0"/>
                        <a:t> </a:t>
                      </a:r>
                      <a:r>
                        <a:rPr lang="en-US" dirty="0" smtClean="0"/>
                        <a:t>a visible </a:t>
                      </a:r>
                      <a:r>
                        <a:rPr lang="en-US" baseline="0" dirty="0" smtClean="0"/>
                        <a:t>element in given time.</a:t>
                      </a:r>
                      <a:endParaRPr lang="en-US" dirty="0" smtClean="0"/>
                    </a:p>
                  </a:txBody>
                  <a:tcPr/>
                </a:tc>
              </a:tr>
            </a:tbl>
          </a:graphicData>
        </a:graphic>
      </p:graphicFrame>
    </p:spTree>
    <p:extLst>
      <p:ext uri="{BB962C8B-B14F-4D97-AF65-F5344CB8AC3E}">
        <p14:creationId xmlns:p14="http://schemas.microsoft.com/office/powerpoint/2010/main" val="924076265"/>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Slide Functions</a:t>
            </a:r>
            <a:endParaRPr lang="en-US" dirty="0"/>
          </a:p>
        </p:txBody>
      </p:sp>
      <p:sp>
        <p:nvSpPr>
          <p:cNvPr id="3" name="Content Placeholder 2"/>
          <p:cNvSpPr>
            <a:spLocks noGrp="1"/>
          </p:cNvSpPr>
          <p:nvPr>
            <p:ph idx="1"/>
          </p:nvPr>
        </p:nvSpPr>
        <p:spPr/>
        <p:txBody>
          <a:bodyPr/>
          <a:lstStyle/>
          <a:p>
            <a:r>
              <a:rPr lang="en-US" dirty="0" smtClean="0"/>
              <a:t>With jQuery you can create a sliding effect on elements.</a:t>
            </a:r>
          </a:p>
          <a:p>
            <a:r>
              <a:rPr lang="en-US" dirty="0" smtClean="0"/>
              <a:t>Methods used : </a:t>
            </a:r>
          </a:p>
          <a:p>
            <a:pPr lvl="1"/>
            <a:r>
              <a:rPr lang="en-US" dirty="0" smtClean="0"/>
              <a:t>slideDown()</a:t>
            </a:r>
          </a:p>
          <a:p>
            <a:pPr lvl="1"/>
            <a:r>
              <a:rPr lang="en-US" dirty="0" smtClean="0"/>
              <a:t>slideUp()</a:t>
            </a:r>
          </a:p>
          <a:p>
            <a:pPr lvl="1"/>
            <a:r>
              <a:rPr lang="en-US" dirty="0" smtClean="0"/>
              <a:t>slideToggle()</a:t>
            </a:r>
            <a:endParaRPr lang="en-US" dirty="0"/>
          </a:p>
        </p:txBody>
      </p:sp>
    </p:spTree>
    <p:extLst>
      <p:ext uri="{BB962C8B-B14F-4D97-AF65-F5344CB8AC3E}">
        <p14:creationId xmlns:p14="http://schemas.microsoft.com/office/powerpoint/2010/main" val="1412131194"/>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jQuery animate() method is used to create custom animations</a:t>
            </a:r>
            <a:r>
              <a:rPr lang="en-US" dirty="0" smtClean="0"/>
              <a:t>.</a:t>
            </a:r>
          </a:p>
          <a:p>
            <a:r>
              <a:rPr lang="en-US" dirty="0" smtClean="0">
                <a:solidFill>
                  <a:srgbClr val="FF0000"/>
                </a:solidFill>
              </a:rPr>
              <a:t>Syntax:</a:t>
            </a:r>
          </a:p>
          <a:p>
            <a:pPr lvl="1"/>
            <a:r>
              <a:rPr lang="en-US" dirty="0"/>
              <a:t>$(</a:t>
            </a:r>
            <a:r>
              <a:rPr lang="en-US" i="1" dirty="0"/>
              <a:t>selector</a:t>
            </a:r>
            <a:r>
              <a:rPr lang="en-US" dirty="0"/>
              <a:t>).animate({</a:t>
            </a:r>
            <a:r>
              <a:rPr lang="en-US" i="1" dirty="0"/>
              <a:t>params</a:t>
            </a:r>
            <a:r>
              <a:rPr lang="en-US" dirty="0"/>
              <a:t>}</a:t>
            </a:r>
            <a:r>
              <a:rPr lang="en-US" i="1" dirty="0"/>
              <a:t>,speed,callback</a:t>
            </a:r>
            <a:r>
              <a:rPr lang="en-US" dirty="0" smtClean="0"/>
              <a:t>);</a:t>
            </a:r>
          </a:p>
          <a:p>
            <a:pPr lvl="1"/>
            <a:r>
              <a:rPr lang="en-US" dirty="0" smtClean="0"/>
              <a:t>$(selector).stop();</a:t>
            </a:r>
            <a:endParaRPr lang="en-US" dirty="0"/>
          </a:p>
        </p:txBody>
      </p:sp>
      <p:sp>
        <p:nvSpPr>
          <p:cNvPr id="3" name="Title 2"/>
          <p:cNvSpPr>
            <a:spLocks noGrp="1"/>
          </p:cNvSpPr>
          <p:nvPr>
            <p:ph type="title"/>
          </p:nvPr>
        </p:nvSpPr>
        <p:spPr/>
        <p:txBody>
          <a:bodyPr/>
          <a:lstStyle/>
          <a:p>
            <a:r>
              <a:rPr lang="en-US" dirty="0" smtClean="0"/>
              <a:t>Animate</a:t>
            </a:r>
            <a:endParaRPr lang="en-US" dirty="0"/>
          </a:p>
        </p:txBody>
      </p:sp>
    </p:spTree>
    <p:extLst>
      <p:ext uri="{BB962C8B-B14F-4D97-AF65-F5344CB8AC3E}">
        <p14:creationId xmlns:p14="http://schemas.microsoft.com/office/powerpoint/2010/main" val="339840587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hlinkClick r:id="rId2" action="ppaction://hlinksldjump"/>
              </a:rPr>
              <a:t>HTML</a:t>
            </a:r>
            <a:endParaRPr lang="en-US" dirty="0" smtClean="0"/>
          </a:p>
          <a:p>
            <a:r>
              <a:rPr lang="en-US" dirty="0" smtClean="0">
                <a:hlinkClick r:id="rId3" action="ppaction://hlinksldjump"/>
              </a:rPr>
              <a:t>CSS</a:t>
            </a:r>
            <a:endParaRPr lang="en-US" dirty="0" smtClean="0"/>
          </a:p>
          <a:p>
            <a:r>
              <a:rPr lang="en-US" dirty="0" smtClean="0">
                <a:hlinkClick r:id="rId4" action="ppaction://hlinksldjump"/>
              </a:rPr>
              <a:t>BOOTSTRAP</a:t>
            </a:r>
            <a:endParaRPr lang="en-US" dirty="0" smtClean="0"/>
          </a:p>
          <a:p>
            <a:r>
              <a:rPr lang="en-US" dirty="0" smtClean="0">
                <a:hlinkClick r:id="rId5" action="ppaction://hlinksldjump"/>
              </a:rPr>
              <a:t>JAVASCRIPT</a:t>
            </a:r>
            <a:endParaRPr lang="en-US" dirty="0" smtClean="0"/>
          </a:p>
          <a:p>
            <a:r>
              <a:rPr lang="en-US" dirty="0" smtClean="0">
                <a:hlinkClick r:id="rId6" action="ppaction://hlinksldjump"/>
              </a:rPr>
              <a:t>JQUERY</a:t>
            </a:r>
            <a:endParaRPr lang="en-US" dirty="0"/>
          </a:p>
        </p:txBody>
      </p:sp>
      <p:sp>
        <p:nvSpPr>
          <p:cNvPr id="3" name="Title 2"/>
          <p:cNvSpPr>
            <a:spLocks noGrp="1"/>
          </p:cNvSpPr>
          <p:nvPr>
            <p:ph type="title"/>
          </p:nvPr>
        </p:nvSpPr>
        <p:spPr/>
        <p:txBody>
          <a:bodyPr/>
          <a:lstStyle/>
          <a:p>
            <a:r>
              <a:rPr lang="en-US" dirty="0" smtClean="0"/>
              <a:t>CONTENTS</a:t>
            </a:r>
            <a:endParaRPr lang="en-US" dirty="0"/>
          </a:p>
        </p:txBody>
      </p:sp>
    </p:spTree>
    <p:extLst>
      <p:ext uri="{BB962C8B-B14F-4D97-AF65-F5344CB8AC3E}">
        <p14:creationId xmlns:p14="http://schemas.microsoft.com/office/powerpoint/2010/main" val="9483223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Content Placeholder 5"/>
          <p:cNvGraphicFramePr>
            <a:graphicFrameLocks noGrp="1"/>
          </p:cNvGraphicFramePr>
          <p:nvPr>
            <p:ph idx="1"/>
            <p:extLst>
              <p:ext uri="{D42A27DB-BD31-4B8C-83A1-F6EECF244321}">
                <p14:modId xmlns:p14="http://schemas.microsoft.com/office/powerpoint/2010/main" val="1966641232"/>
              </p:ext>
            </p:extLst>
          </p:nvPr>
        </p:nvGraphicFramePr>
        <p:xfrm>
          <a:off x="457200" y="2590798"/>
          <a:ext cx="8153400" cy="3571176"/>
        </p:xfrm>
        <a:graphic>
          <a:graphicData uri="http://schemas.openxmlformats.org/drawingml/2006/table">
            <a:tbl>
              <a:tblPr firstRow="1" bandRow="1">
                <a:tableStyleId>{21E4AEA4-8DFA-4A89-87EB-49C32662AFE0}</a:tableStyleId>
              </a:tblPr>
              <a:tblGrid>
                <a:gridCol w="4076700"/>
                <a:gridCol w="4076700"/>
              </a:tblGrid>
              <a:tr h="540152">
                <a:tc>
                  <a:txBody>
                    <a:bodyPr/>
                    <a:lstStyle/>
                    <a:p>
                      <a:pPr algn="l" fontAlgn="t"/>
                      <a:r>
                        <a:rPr lang="en-US" dirty="0"/>
                        <a:t>Tag</a:t>
                      </a:r>
                    </a:p>
                  </a:txBody>
                  <a:tcPr marL="152400" marR="76200" marT="76200" marB="76200"/>
                </a:tc>
                <a:tc>
                  <a:txBody>
                    <a:bodyPr/>
                    <a:lstStyle/>
                    <a:p>
                      <a:pPr algn="l" fontAlgn="t"/>
                      <a:r>
                        <a:rPr lang="en-US" dirty="0"/>
                        <a:t>Description</a:t>
                      </a:r>
                    </a:p>
                  </a:txBody>
                  <a:tcPr marL="76200" marR="76200" marT="76200" marB="76200"/>
                </a:tc>
              </a:tr>
              <a:tr h="540152">
                <a:tc>
                  <a:txBody>
                    <a:bodyPr/>
                    <a:lstStyle/>
                    <a:p>
                      <a:pPr algn="l" fontAlgn="t"/>
                      <a:r>
                        <a:rPr lang="en-US" dirty="0" smtClean="0"/>
                        <a:t>&lt;p&gt;</a:t>
                      </a:r>
                      <a:endParaRPr lang="en-US" dirty="0">
                        <a:solidFill>
                          <a:schemeClr val="tx1"/>
                        </a:solidFill>
                      </a:endParaRPr>
                    </a:p>
                  </a:txBody>
                  <a:tcPr marL="152400" marR="76200" marT="76200" marB="76200"/>
                </a:tc>
                <a:tc>
                  <a:txBody>
                    <a:bodyPr/>
                    <a:lstStyle/>
                    <a:p>
                      <a:pPr algn="l" fontAlgn="t"/>
                      <a:r>
                        <a:rPr lang="en-US" dirty="0"/>
                        <a:t>Defines a paragraph</a:t>
                      </a:r>
                    </a:p>
                  </a:txBody>
                  <a:tcPr marL="76200" marR="76200" marT="76200" marB="76200"/>
                </a:tc>
              </a:tr>
              <a:tr h="887393">
                <a:tc>
                  <a:txBody>
                    <a:bodyPr/>
                    <a:lstStyle/>
                    <a:p>
                      <a:pPr algn="l" fontAlgn="t"/>
                      <a:r>
                        <a:rPr lang="en-US" dirty="0" smtClean="0"/>
                        <a:t>&lt;hr&gt;</a:t>
                      </a:r>
                      <a:endParaRPr lang="en-US" dirty="0">
                        <a:solidFill>
                          <a:schemeClr val="tx1"/>
                        </a:solidFill>
                      </a:endParaRPr>
                    </a:p>
                  </a:txBody>
                  <a:tcPr marL="152400" marR="76200" marT="76200" marB="76200"/>
                </a:tc>
                <a:tc>
                  <a:txBody>
                    <a:bodyPr/>
                    <a:lstStyle/>
                    <a:p>
                      <a:pPr algn="l" fontAlgn="t"/>
                      <a:r>
                        <a:rPr lang="en-US" dirty="0"/>
                        <a:t>Defines a thematic change in the </a:t>
                      </a:r>
                      <a:r>
                        <a:rPr lang="en-US" dirty="0" smtClean="0"/>
                        <a:t>content(this is</a:t>
                      </a:r>
                      <a:r>
                        <a:rPr lang="en-US" baseline="0" dirty="0" smtClean="0"/>
                        <a:t> form line to given text)</a:t>
                      </a:r>
                    </a:p>
                    <a:p>
                      <a:pPr algn="l" fontAlgn="t"/>
                      <a:r>
                        <a:rPr lang="en-US" baseline="0" dirty="0" smtClean="0"/>
                        <a:t>(There is no closing tag)</a:t>
                      </a:r>
                      <a:endParaRPr lang="en-US" dirty="0"/>
                    </a:p>
                  </a:txBody>
                  <a:tcPr marL="76200" marR="76200" marT="76200" marB="76200"/>
                </a:tc>
              </a:tr>
              <a:tr h="540152">
                <a:tc>
                  <a:txBody>
                    <a:bodyPr/>
                    <a:lstStyle/>
                    <a:p>
                      <a:pPr algn="l" fontAlgn="t"/>
                      <a:r>
                        <a:rPr lang="en-US" dirty="0" smtClean="0"/>
                        <a:t>&lt;br&gt;</a:t>
                      </a:r>
                      <a:endParaRPr lang="en-US" dirty="0">
                        <a:solidFill>
                          <a:schemeClr val="tx1"/>
                        </a:solidFill>
                      </a:endParaRPr>
                    </a:p>
                  </a:txBody>
                  <a:tcPr marL="152400" marR="76200" marT="76200" marB="76200"/>
                </a:tc>
                <a:tc>
                  <a:txBody>
                    <a:bodyPr/>
                    <a:lstStyle/>
                    <a:p>
                      <a:pPr algn="l" fontAlgn="t"/>
                      <a:r>
                        <a:rPr lang="en-US" dirty="0"/>
                        <a:t>Inserts a single line break</a:t>
                      </a:r>
                    </a:p>
                  </a:txBody>
                  <a:tcPr marL="76200" marR="76200" marT="76200" marB="76200"/>
                </a:tc>
              </a:tr>
              <a:tr h="540152">
                <a:tc>
                  <a:txBody>
                    <a:bodyPr/>
                    <a:lstStyle/>
                    <a:p>
                      <a:pPr algn="l" fontAlgn="t"/>
                      <a:r>
                        <a:rPr lang="en-US" dirty="0" smtClean="0"/>
                        <a:t>&lt;pre&gt;</a:t>
                      </a:r>
                      <a:endParaRPr lang="en-US" dirty="0">
                        <a:solidFill>
                          <a:schemeClr val="tx1"/>
                        </a:solidFill>
                      </a:endParaRPr>
                    </a:p>
                  </a:txBody>
                  <a:tcPr marL="152400" marR="76200" marT="76200" marB="76200"/>
                </a:tc>
                <a:tc>
                  <a:txBody>
                    <a:bodyPr/>
                    <a:lstStyle/>
                    <a:p>
                      <a:pPr algn="l" fontAlgn="t"/>
                      <a:r>
                        <a:rPr lang="en-US" dirty="0"/>
                        <a:t>Defines pre-formatted </a:t>
                      </a:r>
                      <a:r>
                        <a:rPr lang="en-US" dirty="0" smtClean="0"/>
                        <a:t>text</a:t>
                      </a:r>
                    </a:p>
                    <a:p>
                      <a:pPr algn="l" fontAlgn="t"/>
                      <a:r>
                        <a:rPr lang="en-US" dirty="0" smtClean="0"/>
                        <a:t>(it</a:t>
                      </a:r>
                      <a:r>
                        <a:rPr lang="en-US" baseline="0" dirty="0" smtClean="0"/>
                        <a:t> represent the output as same format.(ex address))</a:t>
                      </a:r>
                      <a:endParaRPr lang="en-US" dirty="0" smtClean="0"/>
                    </a:p>
                  </a:txBody>
                  <a:tcPr marL="76200" marR="76200" marT="76200" marB="76200"/>
                </a:tc>
              </a:tr>
            </a:tbl>
          </a:graphicData>
        </a:graphic>
      </p:graphicFrame>
    </p:spTree>
    <p:extLst>
      <p:ext uri="{BB962C8B-B14F-4D97-AF65-F5344CB8AC3E}">
        <p14:creationId xmlns:p14="http://schemas.microsoft.com/office/powerpoint/2010/main" val="665411682"/>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SEO stands for “search engine optimization.” In simple terms, SEO means the process of improving your website to increase its visibility in Google, Microsoft Bing, and other search engines whenever people search for:</a:t>
            </a:r>
          </a:p>
          <a:p>
            <a:pPr lvl="1"/>
            <a:r>
              <a:rPr lang="en-US" dirty="0"/>
              <a:t>Products you sell.</a:t>
            </a:r>
          </a:p>
          <a:p>
            <a:pPr lvl="1"/>
            <a:r>
              <a:rPr lang="en-US" dirty="0"/>
              <a:t>Services </a:t>
            </a:r>
            <a:r>
              <a:rPr lang="en-US" dirty="0" smtClean="0"/>
              <a:t>you </a:t>
            </a:r>
            <a:r>
              <a:rPr lang="en-US" dirty="0"/>
              <a:t>provide.</a:t>
            </a:r>
          </a:p>
          <a:p>
            <a:pPr lvl="1"/>
            <a:r>
              <a:rPr lang="en-US" dirty="0"/>
              <a:t>Information on topics in which you have deep expertise and/or experience.</a:t>
            </a:r>
          </a:p>
        </p:txBody>
      </p:sp>
      <p:sp>
        <p:nvSpPr>
          <p:cNvPr id="3" name="Title 2"/>
          <p:cNvSpPr>
            <a:spLocks noGrp="1"/>
          </p:cNvSpPr>
          <p:nvPr>
            <p:ph type="title"/>
          </p:nvPr>
        </p:nvSpPr>
        <p:spPr/>
        <p:txBody>
          <a:bodyPr/>
          <a:lstStyle/>
          <a:p>
            <a:r>
              <a:rPr lang="en-US" dirty="0" smtClean="0"/>
              <a:t>SEO</a:t>
            </a:r>
            <a:endParaRPr lang="en-US" dirty="0"/>
          </a:p>
        </p:txBody>
      </p:sp>
    </p:spTree>
    <p:extLst>
      <p:ext uri="{BB962C8B-B14F-4D97-AF65-F5344CB8AC3E}">
        <p14:creationId xmlns:p14="http://schemas.microsoft.com/office/powerpoint/2010/main" val="619856635"/>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62000" y="228600"/>
            <a:ext cx="7467600" cy="6324600"/>
          </a:xfrm>
        </p:spPr>
      </p:pic>
    </p:spTree>
    <p:extLst>
      <p:ext uri="{BB962C8B-B14F-4D97-AF65-F5344CB8AC3E}">
        <p14:creationId xmlns:p14="http://schemas.microsoft.com/office/powerpoint/2010/main" val="936891639"/>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END</a:t>
            </a:r>
            <a:endParaRPr lang="en-US" dirty="0"/>
          </a:p>
        </p:txBody>
      </p:sp>
    </p:spTree>
    <p:extLst>
      <p:ext uri="{BB962C8B-B14F-4D97-AF65-F5344CB8AC3E}">
        <p14:creationId xmlns:p14="http://schemas.microsoft.com/office/powerpoint/2010/main" val="41405564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lstStyle/>
          <a:p>
            <a:r>
              <a:rPr lang="en-US" dirty="0" smtClean="0"/>
              <a:t>HTML Formatting</a:t>
            </a:r>
            <a:endParaRPr lang="en-US" dirty="0"/>
          </a:p>
        </p:txBody>
      </p:sp>
      <p:sp>
        <p:nvSpPr>
          <p:cNvPr id="3" name="Content Placeholder 2"/>
          <p:cNvSpPr>
            <a:spLocks noGrp="1"/>
          </p:cNvSpPr>
          <p:nvPr>
            <p:ph idx="1"/>
          </p:nvPr>
        </p:nvSpPr>
        <p:spPr>
          <a:xfrm>
            <a:off x="457200" y="1676400"/>
            <a:ext cx="8229600" cy="4648200"/>
          </a:xfrm>
        </p:spPr>
        <p:txBody>
          <a:bodyPr>
            <a:normAutofit/>
          </a:bodyPr>
          <a:lstStyle/>
          <a:p>
            <a:endParaRPr lang="en-US" b="1" dirty="0" smtClean="0"/>
          </a:p>
          <a:p>
            <a:r>
              <a:rPr lang="en-US" b="1" dirty="0" smtClean="0"/>
              <a:t>HTML Formatting</a:t>
            </a:r>
            <a:r>
              <a:rPr lang="en-US" dirty="0" smtClean="0"/>
              <a:t> is a process of formatting text for better look and feel. HTML provides us ability to format text without using CSS. There are many formatting tags in HTML. These tags are used to make text bold, italicized, or underlined. There are almost 14 options available that how text appears in HTML and XHTML.</a:t>
            </a:r>
          </a:p>
          <a:p>
            <a:endParaRPr lang="en-US" dirty="0"/>
          </a:p>
        </p:txBody>
      </p:sp>
    </p:spTree>
    <p:extLst>
      <p:ext uri="{BB962C8B-B14F-4D97-AF65-F5344CB8AC3E}">
        <p14:creationId xmlns:p14="http://schemas.microsoft.com/office/powerpoint/2010/main" val="5451767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95400"/>
            <a:ext cx="8229600" cy="5029200"/>
          </a:xfrm>
        </p:spPr>
        <p:txBody>
          <a:bodyPr/>
          <a:lstStyle/>
          <a:p>
            <a:endParaRPr lang="en-US" dirty="0" smtClean="0"/>
          </a:p>
          <a:p>
            <a:endParaRPr lang="en-US" dirty="0"/>
          </a:p>
          <a:p>
            <a:r>
              <a:rPr lang="en-US" dirty="0" smtClean="0"/>
              <a:t>In HTML the formatting tags are divided into two categories:</a:t>
            </a:r>
          </a:p>
          <a:p>
            <a:r>
              <a:rPr lang="en-US" dirty="0" smtClean="0"/>
              <a:t>Physical tag: These tags are used to provide the visual appearance to the text.</a:t>
            </a:r>
          </a:p>
          <a:p>
            <a:r>
              <a:rPr lang="en-US" dirty="0" smtClean="0"/>
              <a:t>Logical tag: These tags are used to add some logical or semantic value to the text.</a:t>
            </a:r>
          </a:p>
          <a:p>
            <a:endParaRPr lang="en-US" dirty="0"/>
          </a:p>
        </p:txBody>
      </p:sp>
    </p:spTree>
    <p:extLst>
      <p:ext uri="{BB962C8B-B14F-4D97-AF65-F5344CB8AC3E}">
        <p14:creationId xmlns:p14="http://schemas.microsoft.com/office/powerpoint/2010/main" val="42809035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399901698"/>
              </p:ext>
            </p:extLst>
          </p:nvPr>
        </p:nvGraphicFramePr>
        <p:xfrm>
          <a:off x="228600" y="76208"/>
          <a:ext cx="8763000" cy="6475564"/>
        </p:xfrm>
        <a:graphic>
          <a:graphicData uri="http://schemas.openxmlformats.org/drawingml/2006/table">
            <a:tbl>
              <a:tblPr firstRow="1" bandRow="1">
                <a:tableStyleId>{21E4AEA4-8DFA-4A89-87EB-49C32662AFE0}</a:tableStyleId>
              </a:tblPr>
              <a:tblGrid>
                <a:gridCol w="1371600"/>
                <a:gridCol w="7391400"/>
              </a:tblGrid>
              <a:tr h="820752">
                <a:tc>
                  <a:txBody>
                    <a:bodyPr/>
                    <a:lstStyle/>
                    <a:p>
                      <a:pPr algn="l" fontAlgn="t"/>
                      <a:r>
                        <a:rPr lang="en-US" sz="1600" dirty="0"/>
                        <a:t>Element name</a:t>
                      </a:r>
                      <a:endParaRPr lang="en-US" sz="1600" dirty="0">
                        <a:solidFill>
                          <a:srgbClr val="000000"/>
                        </a:solidFill>
                        <a:latin typeface="times new roman"/>
                      </a:endParaRPr>
                    </a:p>
                  </a:txBody>
                  <a:tcPr marL="114300" marR="114300" marT="114300" marB="114300"/>
                </a:tc>
                <a:tc>
                  <a:txBody>
                    <a:bodyPr/>
                    <a:lstStyle/>
                    <a:p>
                      <a:pPr algn="l" fontAlgn="t"/>
                      <a:r>
                        <a:rPr lang="en-US" sz="1600" dirty="0"/>
                        <a:t>Description</a:t>
                      </a:r>
                      <a:endParaRPr lang="en-US" sz="1600" dirty="0">
                        <a:solidFill>
                          <a:srgbClr val="000000"/>
                        </a:solidFill>
                        <a:latin typeface="times new roman"/>
                      </a:endParaRPr>
                    </a:p>
                  </a:txBody>
                  <a:tcPr marL="114300" marR="114300" marT="114300" marB="114300"/>
                </a:tc>
              </a:tr>
              <a:tr h="571883">
                <a:tc>
                  <a:txBody>
                    <a:bodyPr/>
                    <a:lstStyle/>
                    <a:p>
                      <a:pPr algn="just" fontAlgn="t"/>
                      <a:r>
                        <a:rPr lang="en-US" sz="1600" dirty="0"/>
                        <a:t>&lt;b&gt;</a:t>
                      </a:r>
                      <a:endParaRPr lang="en-US" sz="16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600" dirty="0"/>
                        <a:t>This is a physical tag, which is used to bold the text written between it.</a:t>
                      </a:r>
                      <a:endParaRPr lang="en-US" sz="1600" dirty="0">
                        <a:solidFill>
                          <a:srgbClr val="333333"/>
                        </a:solidFill>
                        <a:latin typeface="Arial" pitchFamily="34" charset="0"/>
                        <a:cs typeface="Arial" pitchFamily="34" charset="0"/>
                      </a:endParaRPr>
                    </a:p>
                  </a:txBody>
                  <a:tcPr marL="76200" marR="76200" marT="76200" marB="76200"/>
                </a:tc>
              </a:tr>
              <a:tr h="571883">
                <a:tc>
                  <a:txBody>
                    <a:bodyPr/>
                    <a:lstStyle/>
                    <a:p>
                      <a:pPr algn="just" fontAlgn="t"/>
                      <a:r>
                        <a:rPr lang="en-US" sz="1600" dirty="0"/>
                        <a:t>&lt;strong&gt;</a:t>
                      </a:r>
                      <a:endParaRPr lang="en-US" sz="16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600" dirty="0"/>
                        <a:t>This is a logical tag, which tells the browser that the text is important.</a:t>
                      </a:r>
                      <a:endParaRPr lang="en-US" sz="1600" dirty="0">
                        <a:solidFill>
                          <a:srgbClr val="333333"/>
                        </a:solidFill>
                        <a:latin typeface="Arial" pitchFamily="34" charset="0"/>
                        <a:cs typeface="Arial" pitchFamily="34" charset="0"/>
                      </a:endParaRPr>
                    </a:p>
                  </a:txBody>
                  <a:tcPr marL="76200" marR="76200" marT="76200" marB="76200"/>
                </a:tc>
              </a:tr>
              <a:tr h="420910">
                <a:tc>
                  <a:txBody>
                    <a:bodyPr/>
                    <a:lstStyle/>
                    <a:p>
                      <a:pPr algn="just" fontAlgn="t"/>
                      <a:r>
                        <a:rPr lang="en-US" sz="1600" dirty="0"/>
                        <a:t>&lt;i&gt;</a:t>
                      </a:r>
                      <a:endParaRPr lang="en-US" sz="16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600" dirty="0"/>
                        <a:t>This is a physical tag which is used to make text italic.</a:t>
                      </a:r>
                      <a:endParaRPr lang="en-US" sz="1600" dirty="0">
                        <a:solidFill>
                          <a:srgbClr val="333333"/>
                        </a:solidFill>
                        <a:latin typeface="Arial" pitchFamily="34" charset="0"/>
                        <a:cs typeface="Arial" pitchFamily="34" charset="0"/>
                      </a:endParaRPr>
                    </a:p>
                  </a:txBody>
                  <a:tcPr marL="76200" marR="76200" marT="76200" marB="76200"/>
                </a:tc>
              </a:tr>
              <a:tr h="420910">
                <a:tc>
                  <a:txBody>
                    <a:bodyPr/>
                    <a:lstStyle/>
                    <a:p>
                      <a:pPr algn="just" fontAlgn="t"/>
                      <a:r>
                        <a:rPr lang="en-US" sz="1600" dirty="0"/>
                        <a:t>&lt;em&gt;</a:t>
                      </a:r>
                      <a:endParaRPr lang="en-US" sz="16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600" dirty="0"/>
                        <a:t>This is a logical tag which is used to display content in italic.</a:t>
                      </a:r>
                      <a:endParaRPr lang="en-US" sz="1600" dirty="0">
                        <a:solidFill>
                          <a:srgbClr val="333333"/>
                        </a:solidFill>
                        <a:latin typeface="Arial" pitchFamily="34" charset="0"/>
                        <a:cs typeface="Arial" pitchFamily="34" charset="0"/>
                      </a:endParaRPr>
                    </a:p>
                  </a:txBody>
                  <a:tcPr marL="76200" marR="76200" marT="76200" marB="76200"/>
                </a:tc>
              </a:tr>
              <a:tr h="420910">
                <a:tc>
                  <a:txBody>
                    <a:bodyPr/>
                    <a:lstStyle/>
                    <a:p>
                      <a:pPr algn="just" fontAlgn="t"/>
                      <a:r>
                        <a:rPr lang="en-US" sz="1600" dirty="0"/>
                        <a:t>&lt;mark&gt;</a:t>
                      </a:r>
                      <a:endParaRPr lang="en-US" sz="16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600" dirty="0"/>
                        <a:t>This tag is used to highlight text.</a:t>
                      </a:r>
                      <a:endParaRPr lang="en-US" sz="1600" dirty="0">
                        <a:solidFill>
                          <a:srgbClr val="333333"/>
                        </a:solidFill>
                        <a:latin typeface="Arial" pitchFamily="34" charset="0"/>
                        <a:cs typeface="Arial" pitchFamily="34" charset="0"/>
                      </a:endParaRPr>
                    </a:p>
                  </a:txBody>
                  <a:tcPr marL="76200" marR="76200" marT="76200" marB="76200"/>
                </a:tc>
              </a:tr>
              <a:tr h="420910">
                <a:tc>
                  <a:txBody>
                    <a:bodyPr/>
                    <a:lstStyle/>
                    <a:p>
                      <a:pPr algn="just" fontAlgn="t"/>
                      <a:r>
                        <a:rPr lang="en-US" sz="1600" dirty="0"/>
                        <a:t>&lt;u&gt;</a:t>
                      </a:r>
                      <a:endParaRPr lang="en-US" sz="16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600" dirty="0"/>
                        <a:t>This tag is used to underline text written between it.</a:t>
                      </a:r>
                      <a:endParaRPr lang="en-US" sz="1600" dirty="0">
                        <a:solidFill>
                          <a:srgbClr val="333333"/>
                        </a:solidFill>
                        <a:latin typeface="Arial" pitchFamily="34" charset="0"/>
                        <a:cs typeface="Arial" pitchFamily="34" charset="0"/>
                      </a:endParaRPr>
                    </a:p>
                  </a:txBody>
                  <a:tcPr marL="76200" marR="76200" marT="76200" marB="76200"/>
                </a:tc>
              </a:tr>
              <a:tr h="420910">
                <a:tc>
                  <a:txBody>
                    <a:bodyPr/>
                    <a:lstStyle/>
                    <a:p>
                      <a:pPr algn="just" fontAlgn="t"/>
                      <a:r>
                        <a:rPr lang="en-US" sz="1600" dirty="0"/>
                        <a:t>&lt;sup&gt;</a:t>
                      </a:r>
                      <a:endParaRPr lang="en-US" sz="16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600" dirty="0"/>
                        <a:t>It displays the content slightly above the normal line.</a:t>
                      </a:r>
                      <a:endParaRPr lang="en-US" sz="1600" dirty="0">
                        <a:solidFill>
                          <a:srgbClr val="333333"/>
                        </a:solidFill>
                        <a:latin typeface="Arial" pitchFamily="34" charset="0"/>
                        <a:cs typeface="Arial" pitchFamily="34" charset="0"/>
                      </a:endParaRPr>
                    </a:p>
                  </a:txBody>
                  <a:tcPr marL="76200" marR="76200" marT="76200" marB="76200"/>
                </a:tc>
              </a:tr>
              <a:tr h="420910">
                <a:tc>
                  <a:txBody>
                    <a:bodyPr/>
                    <a:lstStyle/>
                    <a:p>
                      <a:pPr algn="just" fontAlgn="t"/>
                      <a:r>
                        <a:rPr lang="en-US" sz="1600" dirty="0"/>
                        <a:t>&lt;sub&gt;</a:t>
                      </a:r>
                      <a:endParaRPr lang="en-US" sz="16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600" dirty="0"/>
                        <a:t>It displays the content slightly below the normal line.</a:t>
                      </a:r>
                      <a:endParaRPr lang="en-US" sz="1600" dirty="0">
                        <a:solidFill>
                          <a:srgbClr val="333333"/>
                        </a:solidFill>
                        <a:latin typeface="Arial" pitchFamily="34" charset="0"/>
                        <a:cs typeface="Arial" pitchFamily="34" charset="0"/>
                      </a:endParaRPr>
                    </a:p>
                  </a:txBody>
                  <a:tcPr marL="76200" marR="76200" marT="76200" marB="76200"/>
                </a:tc>
              </a:tr>
              <a:tr h="420910">
                <a:tc>
                  <a:txBody>
                    <a:bodyPr/>
                    <a:lstStyle/>
                    <a:p>
                      <a:pPr algn="just" fontAlgn="t"/>
                      <a:r>
                        <a:rPr lang="en-US" sz="1600" dirty="0"/>
                        <a:t>&lt;del&gt;</a:t>
                      </a:r>
                      <a:endParaRPr lang="en-US" sz="16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600" dirty="0"/>
                        <a:t>This tag is used to display the deleted content.</a:t>
                      </a:r>
                      <a:endParaRPr lang="en-US" sz="1600" dirty="0">
                        <a:solidFill>
                          <a:srgbClr val="333333"/>
                        </a:solidFill>
                        <a:latin typeface="Arial" pitchFamily="34" charset="0"/>
                        <a:cs typeface="Arial" pitchFamily="34" charset="0"/>
                      </a:endParaRPr>
                    </a:p>
                  </a:txBody>
                  <a:tcPr marL="76200" marR="76200" marT="76200" marB="76200"/>
                </a:tc>
              </a:tr>
              <a:tr h="420910">
                <a:tc>
                  <a:txBody>
                    <a:bodyPr/>
                    <a:lstStyle/>
                    <a:p>
                      <a:pPr algn="just" fontAlgn="t"/>
                      <a:r>
                        <a:rPr lang="en-US" sz="1600" dirty="0"/>
                        <a:t>&lt;big&gt;</a:t>
                      </a:r>
                      <a:endParaRPr lang="en-US" sz="16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600" dirty="0"/>
                        <a:t>This tag is used to increase the font size by one conventional unit.</a:t>
                      </a:r>
                      <a:endParaRPr lang="en-US" sz="1600" dirty="0">
                        <a:solidFill>
                          <a:srgbClr val="333333"/>
                        </a:solidFill>
                        <a:latin typeface="Arial" pitchFamily="34" charset="0"/>
                        <a:cs typeface="Arial" pitchFamily="34" charset="0"/>
                      </a:endParaRPr>
                    </a:p>
                  </a:txBody>
                  <a:tcPr marL="76200" marR="76200" marT="76200" marB="76200"/>
                </a:tc>
              </a:tr>
              <a:tr h="571883">
                <a:tc>
                  <a:txBody>
                    <a:bodyPr/>
                    <a:lstStyle/>
                    <a:p>
                      <a:pPr algn="just" fontAlgn="t"/>
                      <a:r>
                        <a:rPr lang="en-US" sz="1600" dirty="0"/>
                        <a:t>&lt;small&gt;</a:t>
                      </a:r>
                      <a:endParaRPr lang="en-US" sz="16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600" dirty="0"/>
                        <a:t>This tag is used to decrease the font size by one unit from base font size.</a:t>
                      </a:r>
                      <a:endParaRPr lang="en-US" sz="1600" dirty="0">
                        <a:solidFill>
                          <a:srgbClr val="333333"/>
                        </a:solidFill>
                        <a:latin typeface="Arial" pitchFamily="34" charset="0"/>
                        <a:cs typeface="Arial" pitchFamily="34" charset="0"/>
                      </a:endParaRPr>
                    </a:p>
                  </a:txBody>
                  <a:tcPr marL="76200" marR="76200" marT="76200" marB="76200"/>
                </a:tc>
              </a:tr>
              <a:tr h="571883">
                <a:tc>
                  <a:txBody>
                    <a:bodyPr/>
                    <a:lstStyle/>
                    <a:p>
                      <a:pPr algn="just" fontAlgn="t"/>
                      <a:r>
                        <a:rPr lang="en-US" sz="1600" dirty="0" smtClean="0">
                          <a:solidFill>
                            <a:srgbClr val="333333"/>
                          </a:solidFill>
                          <a:latin typeface="Arial" pitchFamily="34" charset="0"/>
                          <a:cs typeface="Arial" pitchFamily="34" charset="0"/>
                        </a:rPr>
                        <a:t>&lt;</a:t>
                      </a:r>
                      <a:r>
                        <a:rPr lang="en-US" sz="1600" kern="1200" dirty="0" smtClean="0">
                          <a:solidFill>
                            <a:schemeClr val="dk1"/>
                          </a:solidFill>
                          <a:latin typeface="+mn-lt"/>
                          <a:ea typeface="+mn-ea"/>
                          <a:cs typeface="+mn-cs"/>
                        </a:rPr>
                        <a:t>center</a:t>
                      </a:r>
                      <a:r>
                        <a:rPr lang="en-US" sz="1600" dirty="0" smtClean="0">
                          <a:solidFill>
                            <a:srgbClr val="333333"/>
                          </a:solidFill>
                          <a:latin typeface="Arial" pitchFamily="34" charset="0"/>
                          <a:cs typeface="Arial" pitchFamily="34" charset="0"/>
                        </a:rPr>
                        <a:t>&gt;</a:t>
                      </a:r>
                      <a:endParaRPr lang="en-US" sz="16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600" kern="1200" dirty="0" smtClean="0">
                          <a:solidFill>
                            <a:schemeClr val="dk1"/>
                          </a:solidFill>
                          <a:latin typeface="+mn-lt"/>
                          <a:ea typeface="+mn-ea"/>
                          <a:cs typeface="+mn-cs"/>
                        </a:rPr>
                        <a:t>This tag is used to center align the text.</a:t>
                      </a:r>
                      <a:endParaRPr lang="en-US" sz="1600" kern="1200" dirty="0">
                        <a:solidFill>
                          <a:schemeClr val="dk1"/>
                        </a:solidFill>
                        <a:latin typeface="+mn-lt"/>
                        <a:ea typeface="+mn-ea"/>
                        <a:cs typeface="+mn-cs"/>
                      </a:endParaRPr>
                    </a:p>
                  </a:txBody>
                  <a:tcPr marL="76200" marR="76200" marT="76200" marB="76200"/>
                </a:tc>
              </a:tr>
            </a:tbl>
          </a:graphicData>
        </a:graphic>
      </p:graphicFrame>
    </p:spTree>
    <p:extLst>
      <p:ext uri="{BB962C8B-B14F-4D97-AF65-F5344CB8AC3E}">
        <p14:creationId xmlns:p14="http://schemas.microsoft.com/office/powerpoint/2010/main" val="19064986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Styles</a:t>
            </a:r>
            <a:endParaRPr lang="en-US" dirty="0"/>
          </a:p>
        </p:txBody>
      </p:sp>
      <p:sp>
        <p:nvSpPr>
          <p:cNvPr id="3" name="Content Placeholder 2"/>
          <p:cNvSpPr>
            <a:spLocks noGrp="1"/>
          </p:cNvSpPr>
          <p:nvPr>
            <p:ph idx="1"/>
          </p:nvPr>
        </p:nvSpPr>
        <p:spPr/>
        <p:txBody>
          <a:bodyPr/>
          <a:lstStyle/>
          <a:p>
            <a:r>
              <a:rPr lang="en-US" dirty="0" smtClean="0"/>
              <a:t>The HTML style attribute is used to add styles to an element, such as color, font, size, and more.</a:t>
            </a:r>
            <a:endParaRPr lang="en-US" dirty="0"/>
          </a:p>
        </p:txBody>
      </p:sp>
    </p:spTree>
    <p:extLst>
      <p:ext uri="{BB962C8B-B14F-4D97-AF65-F5344CB8AC3E}">
        <p14:creationId xmlns:p14="http://schemas.microsoft.com/office/powerpoint/2010/main" val="15073920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Colors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HTML colors are specified with predefined color names, or with RGB, HEX, HSL, RGBA, or HSLA values.</a:t>
            </a:r>
          </a:p>
          <a:p>
            <a:r>
              <a:rPr lang="en-US" dirty="0" smtClean="0"/>
              <a:t>Example:</a:t>
            </a:r>
          </a:p>
          <a:p>
            <a:pPr lvl="1"/>
            <a:r>
              <a:rPr lang="en-US" dirty="0" smtClean="0"/>
              <a:t>Tomato</a:t>
            </a:r>
          </a:p>
          <a:p>
            <a:pPr lvl="1"/>
            <a:r>
              <a:rPr lang="en-US" dirty="0" smtClean="0"/>
              <a:t>Orange</a:t>
            </a:r>
          </a:p>
          <a:p>
            <a:pPr lvl="1"/>
            <a:r>
              <a:rPr lang="en-US" dirty="0" smtClean="0"/>
              <a:t>SlateBlue</a:t>
            </a:r>
          </a:p>
          <a:p>
            <a:pPr lvl="1"/>
            <a:r>
              <a:rPr lang="en-US" dirty="0" smtClean="0"/>
              <a:t>Gray</a:t>
            </a:r>
          </a:p>
          <a:p>
            <a:pPr lvl="1"/>
            <a:r>
              <a:rPr lang="en-US" dirty="0" smtClean="0"/>
              <a:t>DodgerBlue</a:t>
            </a:r>
          </a:p>
          <a:p>
            <a:pPr lvl="1"/>
            <a:r>
              <a:rPr lang="en-US" dirty="0" smtClean="0"/>
              <a:t>MediumSeaGreen</a:t>
            </a:r>
          </a:p>
          <a:p>
            <a:pPr lvl="1"/>
            <a:r>
              <a:rPr lang="en-US" dirty="0" smtClean="0"/>
              <a:t>Violet</a:t>
            </a:r>
          </a:p>
          <a:p>
            <a:pPr lvl="1"/>
            <a:r>
              <a:rPr lang="en-US" dirty="0" smtClean="0"/>
              <a:t>LightGray</a:t>
            </a:r>
          </a:p>
          <a:p>
            <a:pPr lvl="1"/>
            <a:r>
              <a:rPr lang="en-US" dirty="0" smtClean="0"/>
              <a:t>wheat</a:t>
            </a:r>
          </a:p>
          <a:p>
            <a:pPr lvl="1"/>
            <a:endParaRPr lang="en-US" dirty="0"/>
          </a:p>
        </p:txBody>
      </p:sp>
    </p:spTree>
    <p:extLst>
      <p:ext uri="{BB962C8B-B14F-4D97-AF65-F5344CB8AC3E}">
        <p14:creationId xmlns:p14="http://schemas.microsoft.com/office/powerpoint/2010/main" val="18297064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Quotations</a:t>
            </a:r>
            <a:endParaRPr lang="en-US" dirty="0"/>
          </a:p>
        </p:txBody>
      </p:sp>
      <p:sp>
        <p:nvSpPr>
          <p:cNvPr id="3" name="Content Placeholder 2"/>
          <p:cNvSpPr>
            <a:spLocks noGrp="1"/>
          </p:cNvSpPr>
          <p:nvPr>
            <p:ph idx="1"/>
          </p:nvPr>
        </p:nvSpPr>
        <p:spPr/>
        <p:txBody>
          <a:bodyPr/>
          <a:lstStyle/>
          <a:p>
            <a:r>
              <a:rPr lang="en-US" dirty="0" smtClean="0"/>
              <a:t>The Quotation elements in HTML are used to insert quoted texts in a web page, that is, portion of texts different from the normal texts in the web page.</a:t>
            </a:r>
            <a:endParaRPr lang="en-US" dirty="0"/>
          </a:p>
        </p:txBody>
      </p:sp>
    </p:spTree>
    <p:extLst>
      <p:ext uri="{BB962C8B-B14F-4D97-AF65-F5344CB8AC3E}">
        <p14:creationId xmlns:p14="http://schemas.microsoft.com/office/powerpoint/2010/main" val="13729805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Tags Used</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27320674"/>
              </p:ext>
            </p:extLst>
          </p:nvPr>
        </p:nvGraphicFramePr>
        <p:xfrm>
          <a:off x="457200" y="2743199"/>
          <a:ext cx="8001000" cy="3992880"/>
        </p:xfrm>
        <a:graphic>
          <a:graphicData uri="http://schemas.openxmlformats.org/drawingml/2006/table">
            <a:tbl>
              <a:tblPr firstRow="1" bandRow="1">
                <a:tableStyleId>{21E4AEA4-8DFA-4A89-87EB-49C32662AFE0}</a:tableStyleId>
              </a:tblPr>
              <a:tblGrid>
                <a:gridCol w="3810000"/>
                <a:gridCol w="4191000"/>
              </a:tblGrid>
              <a:tr h="284476">
                <a:tc>
                  <a:txBody>
                    <a:bodyPr/>
                    <a:lstStyle/>
                    <a:p>
                      <a:r>
                        <a:rPr lang="en-US" dirty="0" smtClean="0"/>
                        <a:t>Tag</a:t>
                      </a:r>
                      <a:endParaRPr lang="en-US" dirty="0"/>
                    </a:p>
                  </a:txBody>
                  <a:tcPr/>
                </a:tc>
                <a:tc>
                  <a:txBody>
                    <a:bodyPr/>
                    <a:lstStyle/>
                    <a:p>
                      <a:r>
                        <a:rPr lang="en-US" dirty="0" smtClean="0"/>
                        <a:t>Description</a:t>
                      </a:r>
                      <a:endParaRPr lang="en-US" dirty="0"/>
                    </a:p>
                  </a:txBody>
                  <a:tcPr/>
                </a:tc>
              </a:tr>
              <a:tr h="701447">
                <a:tc>
                  <a:txBody>
                    <a:bodyPr/>
                    <a:lstStyle/>
                    <a:p>
                      <a:r>
                        <a:rPr lang="en-US" dirty="0" smtClean="0"/>
                        <a:t>&lt;blockquote&gt;&lt;/blockquote&gt;</a:t>
                      </a:r>
                      <a:endParaRPr lang="en-US" dirty="0"/>
                    </a:p>
                  </a:txBody>
                  <a:tcPr/>
                </a:tc>
                <a:tc>
                  <a:txBody>
                    <a:bodyPr/>
                    <a:lstStyle/>
                    <a:p>
                      <a:r>
                        <a:rPr kumimoji="0" lang="en-US" kern="1200" dirty="0" smtClean="0"/>
                        <a:t>The block format is a freestanding quote that does not include quotation marks.</a:t>
                      </a:r>
                      <a:endParaRPr lang="en-US" dirty="0"/>
                    </a:p>
                  </a:txBody>
                  <a:tcPr/>
                </a:tc>
              </a:tr>
              <a:tr h="284476">
                <a:tc>
                  <a:txBody>
                    <a:bodyPr/>
                    <a:lstStyle/>
                    <a:p>
                      <a:r>
                        <a:rPr lang="en-US" dirty="0" smtClean="0"/>
                        <a:t>&lt;q&gt;&lt;/q&gt;</a:t>
                      </a:r>
                      <a:endParaRPr lang="en-US" dirty="0"/>
                    </a:p>
                  </a:txBody>
                  <a:tcPr/>
                </a:tc>
                <a:tc>
                  <a:txBody>
                    <a:bodyPr/>
                    <a:lstStyle/>
                    <a:p>
                      <a:r>
                        <a:rPr kumimoji="0" lang="en-US" kern="1200" dirty="0" smtClean="0"/>
                        <a:t>Defines a short quotation.</a:t>
                      </a:r>
                      <a:endParaRPr lang="en-US" dirty="0"/>
                    </a:p>
                  </a:txBody>
                  <a:tcPr/>
                </a:tc>
              </a:tr>
              <a:tr h="2844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smtClean="0"/>
                        <a:t>&lt;abbr&gt;&lt;/abbr&gt;</a:t>
                      </a:r>
                      <a:endParaRPr lang="en-US" dirty="0"/>
                    </a:p>
                  </a:txBody>
                  <a:tcPr/>
                </a:tc>
                <a:tc>
                  <a:txBody>
                    <a:bodyPr/>
                    <a:lstStyle/>
                    <a:p>
                      <a:r>
                        <a:rPr lang="en-US" dirty="0" smtClean="0"/>
                        <a:t>Used to define Abbreviations</a:t>
                      </a:r>
                      <a:endParaRPr lang="en-US" dirty="0"/>
                    </a:p>
                  </a:txBody>
                  <a:tcPr/>
                </a:tc>
              </a:tr>
              <a:tr h="2844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smtClean="0"/>
                        <a:t>&lt;address&gt;&lt;/address&gt;</a:t>
                      </a:r>
                      <a:endParaRPr kumimoji="0" lang="en-US" b="0" i="0" kern="1200" dirty="0" smtClean="0">
                        <a:solidFill>
                          <a:schemeClr val="dk1"/>
                        </a:solidFill>
                        <a:latin typeface="+mn-lt"/>
                        <a:ea typeface="+mn-ea"/>
                        <a:cs typeface="+mn-cs"/>
                      </a:endParaRPr>
                    </a:p>
                  </a:txBody>
                  <a:tcPr/>
                </a:tc>
                <a:tc>
                  <a:txBody>
                    <a:bodyPr/>
                    <a:lstStyle/>
                    <a:p>
                      <a:r>
                        <a:rPr lang="en-US" dirty="0" smtClean="0"/>
                        <a:t>Used for Contact</a:t>
                      </a:r>
                      <a:r>
                        <a:rPr lang="en-US" baseline="0" dirty="0" smtClean="0"/>
                        <a:t> Information(show in single line)</a:t>
                      </a:r>
                      <a:endParaRPr lang="en-US" dirty="0"/>
                    </a:p>
                  </a:txBody>
                  <a:tcPr/>
                </a:tc>
              </a:tr>
              <a:tr h="2844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smtClean="0"/>
                        <a:t>&lt;cite&gt;&lt;/cite&gt;</a:t>
                      </a:r>
                      <a:endParaRPr kumimoji="0" lang="en-US" b="0" i="0" kern="1200" dirty="0" smtClean="0">
                        <a:solidFill>
                          <a:schemeClr val="dk1"/>
                        </a:solidFill>
                        <a:latin typeface="+mn-lt"/>
                        <a:ea typeface="+mn-ea"/>
                        <a:cs typeface="+mn-cs"/>
                      </a:endParaRPr>
                    </a:p>
                  </a:txBody>
                  <a:tcPr/>
                </a:tc>
                <a:tc>
                  <a:txBody>
                    <a:bodyPr/>
                    <a:lstStyle/>
                    <a:p>
                      <a:r>
                        <a:rPr lang="en-US" dirty="0" smtClean="0"/>
                        <a:t>For work</a:t>
                      </a:r>
                      <a:r>
                        <a:rPr lang="en-US" baseline="0" dirty="0" smtClean="0"/>
                        <a:t> cite</a:t>
                      </a:r>
                      <a:endParaRPr lang="en-US" dirty="0"/>
                    </a:p>
                  </a:txBody>
                  <a:tcPr/>
                </a:tc>
              </a:tr>
              <a:tr h="537776">
                <a:tc>
                  <a:txBody>
                    <a:bodyPr/>
                    <a:lstStyle/>
                    <a:p>
                      <a:pPr algn="l" fontAlgn="t"/>
                      <a:r>
                        <a:rPr lang="en-US" dirty="0" smtClean="0"/>
                        <a:t>&lt;bdo&gt;&lt;/bdo&gt;</a:t>
                      </a:r>
                      <a:endParaRPr lang="en-US" dirty="0">
                        <a:solidFill>
                          <a:schemeClr val="tx1"/>
                        </a:solidFill>
                      </a:endParaRPr>
                    </a:p>
                  </a:txBody>
                  <a:tcPr marL="152400" marR="76200" marT="76200" marB="76200"/>
                </a:tc>
                <a:tc>
                  <a:txBody>
                    <a:bodyPr/>
                    <a:lstStyle/>
                    <a:p>
                      <a:pPr algn="l" fontAlgn="t"/>
                      <a:r>
                        <a:rPr kumimoji="0" lang="en-US" kern="1200" dirty="0" smtClean="0"/>
                        <a:t>BDO stands for Bi-Directional Override. </a:t>
                      </a:r>
                      <a:r>
                        <a:rPr lang="en-US" dirty="0" smtClean="0"/>
                        <a:t>Defines </a:t>
                      </a:r>
                      <a:r>
                        <a:rPr lang="en-US" dirty="0"/>
                        <a:t>the text </a:t>
                      </a:r>
                      <a:r>
                        <a:rPr lang="en-US" dirty="0" smtClean="0"/>
                        <a:t>direction</a:t>
                      </a:r>
                    </a:p>
                    <a:p>
                      <a:pPr algn="l" fontAlgn="t"/>
                      <a:r>
                        <a:rPr lang="en-US" dirty="0" smtClean="0"/>
                        <a:t>(dir=(“ltr</a:t>
                      </a:r>
                      <a:r>
                        <a:rPr lang="en-US" baseline="0" dirty="0" smtClean="0"/>
                        <a:t> “and “</a:t>
                      </a:r>
                      <a:r>
                        <a:rPr lang="en-US" baseline="0" dirty="0" err="1" smtClean="0"/>
                        <a:t>rtl</a:t>
                      </a:r>
                      <a:r>
                        <a:rPr lang="en-US" baseline="0" smtClean="0"/>
                        <a:t>”))</a:t>
                      </a:r>
                      <a:endParaRPr lang="en-US" dirty="0"/>
                    </a:p>
                  </a:txBody>
                  <a:tcPr marL="76200" marR="76200" marT="76200" marB="76200"/>
                </a:tc>
              </a:tr>
            </a:tbl>
          </a:graphicData>
        </a:graphic>
      </p:graphicFrame>
    </p:spTree>
    <p:extLst>
      <p:ext uri="{BB962C8B-B14F-4D97-AF65-F5344CB8AC3E}">
        <p14:creationId xmlns:p14="http://schemas.microsoft.com/office/powerpoint/2010/main" val="10285783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Comments</a:t>
            </a:r>
            <a:endParaRPr lang="en-US" dirty="0"/>
          </a:p>
        </p:txBody>
      </p:sp>
      <p:sp>
        <p:nvSpPr>
          <p:cNvPr id="3" name="Content Placeholder 2"/>
          <p:cNvSpPr>
            <a:spLocks noGrp="1"/>
          </p:cNvSpPr>
          <p:nvPr>
            <p:ph idx="1"/>
          </p:nvPr>
        </p:nvSpPr>
        <p:spPr/>
        <p:txBody>
          <a:bodyPr/>
          <a:lstStyle/>
          <a:p>
            <a:r>
              <a:rPr lang="en-US" dirty="0" smtClean="0"/>
              <a:t>HTML comments are not displayed in the browser, but they can help document your HTML source code.</a:t>
            </a:r>
          </a:p>
          <a:p>
            <a:endParaRPr lang="en-US" dirty="0" smtClean="0"/>
          </a:p>
          <a:p>
            <a:r>
              <a:rPr lang="en-US" dirty="0" smtClean="0"/>
              <a:t>Tag :</a:t>
            </a:r>
          </a:p>
          <a:p>
            <a:pPr lvl="1"/>
            <a:r>
              <a:rPr lang="en-US" dirty="0" smtClean="0"/>
              <a:t>&lt;!-- Comments to be Given --&gt;</a:t>
            </a:r>
            <a:endParaRPr lang="en-US" dirty="0"/>
          </a:p>
        </p:txBody>
      </p:sp>
    </p:spTree>
    <p:extLst>
      <p:ext uri="{BB962C8B-B14F-4D97-AF65-F5344CB8AC3E}">
        <p14:creationId xmlns:p14="http://schemas.microsoft.com/office/powerpoint/2010/main" val="316218234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HyperLink Tag</a:t>
            </a:r>
            <a:endParaRPr lang="en-US" dirty="0"/>
          </a:p>
        </p:txBody>
      </p:sp>
      <p:sp>
        <p:nvSpPr>
          <p:cNvPr id="3" name="Content Placeholder 2"/>
          <p:cNvSpPr>
            <a:spLocks noGrp="1"/>
          </p:cNvSpPr>
          <p:nvPr>
            <p:ph idx="1"/>
          </p:nvPr>
        </p:nvSpPr>
        <p:spPr/>
        <p:txBody>
          <a:bodyPr/>
          <a:lstStyle/>
          <a:p>
            <a:r>
              <a:rPr lang="en-US" dirty="0" smtClean="0"/>
              <a:t>The HTML &lt;a&gt; tag defines a hyperlink.</a:t>
            </a:r>
          </a:p>
          <a:p>
            <a:r>
              <a:rPr lang="en-US" dirty="0" smtClean="0"/>
              <a:t>The most important attribute of the &lt;a&gt; element is the href, which indicates the link's destination.</a:t>
            </a:r>
            <a:endParaRPr lang="en-US" dirty="0"/>
          </a:p>
        </p:txBody>
      </p:sp>
    </p:spTree>
    <p:extLst>
      <p:ext uri="{BB962C8B-B14F-4D97-AF65-F5344CB8AC3E}">
        <p14:creationId xmlns:p14="http://schemas.microsoft.com/office/powerpoint/2010/main" val="30570637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a:t>Web designing is the process of planning, conceptualizing, and implementing the plan for designing a website in a way that is functional and offers a good user experience.</a:t>
            </a:r>
          </a:p>
        </p:txBody>
      </p:sp>
      <p:sp>
        <p:nvSpPr>
          <p:cNvPr id="2" name="Title 1"/>
          <p:cNvSpPr>
            <a:spLocks noGrp="1"/>
          </p:cNvSpPr>
          <p:nvPr>
            <p:ph type="title"/>
          </p:nvPr>
        </p:nvSpPr>
        <p:spPr/>
        <p:txBody>
          <a:bodyPr/>
          <a:lstStyle/>
          <a:p>
            <a:r>
              <a:rPr lang="en-US" dirty="0" smtClean="0"/>
              <a:t>INTRODUCTION</a:t>
            </a:r>
            <a:endParaRPr lang="en-US" dirty="0"/>
          </a:p>
        </p:txBody>
      </p:sp>
    </p:spTree>
    <p:extLst>
      <p:ext uri="{BB962C8B-B14F-4D97-AF65-F5344CB8AC3E}">
        <p14:creationId xmlns:p14="http://schemas.microsoft.com/office/powerpoint/2010/main" val="17684338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972312"/>
          </a:xfrm>
        </p:spPr>
        <p:txBody>
          <a:bodyPr/>
          <a:lstStyle/>
          <a:p>
            <a:r>
              <a:rPr lang="en-US" dirty="0" smtClean="0"/>
              <a:t>Attribute Used with &lt;a&gt;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69802878"/>
              </p:ext>
            </p:extLst>
          </p:nvPr>
        </p:nvGraphicFramePr>
        <p:xfrm>
          <a:off x="457200" y="2406240"/>
          <a:ext cx="8229600" cy="2622960"/>
        </p:xfrm>
        <a:graphic>
          <a:graphicData uri="http://schemas.openxmlformats.org/drawingml/2006/table">
            <a:tbl>
              <a:tblPr firstRow="1" bandRow="1">
                <a:tableStyleId>{21E4AEA4-8DFA-4A89-87EB-49C32662AFE0}</a:tableStyleId>
              </a:tblPr>
              <a:tblGrid>
                <a:gridCol w="1742032"/>
                <a:gridCol w="1742032"/>
                <a:gridCol w="4745536"/>
              </a:tblGrid>
              <a:tr h="667450">
                <a:tc>
                  <a:txBody>
                    <a:bodyPr/>
                    <a:lstStyle/>
                    <a:p>
                      <a:r>
                        <a:rPr lang="en-US" dirty="0" smtClean="0"/>
                        <a:t>Attribute</a:t>
                      </a:r>
                      <a:endParaRPr lang="en-US" dirty="0"/>
                    </a:p>
                  </a:txBody>
                  <a:tcPr/>
                </a:tc>
                <a:tc>
                  <a:txBody>
                    <a:bodyPr/>
                    <a:lstStyle/>
                    <a:p>
                      <a:r>
                        <a:rPr lang="en-US" dirty="0" smtClean="0"/>
                        <a:t>Types</a:t>
                      </a:r>
                      <a:endParaRPr lang="en-US" dirty="0"/>
                    </a:p>
                  </a:txBody>
                  <a:tcPr/>
                </a:tc>
                <a:tc>
                  <a:txBody>
                    <a:bodyPr/>
                    <a:lstStyle/>
                    <a:p>
                      <a:r>
                        <a:rPr lang="en-US" dirty="0" smtClean="0"/>
                        <a:t>Description</a:t>
                      </a:r>
                      <a:endParaRPr lang="en-US" dirty="0"/>
                    </a:p>
                  </a:txBody>
                  <a:tcPr/>
                </a:tc>
              </a:tr>
              <a:tr h="1152037">
                <a:tc rowSpan="2">
                  <a:txBody>
                    <a:bodyPr/>
                    <a:lstStyle/>
                    <a:p>
                      <a:r>
                        <a:rPr lang="en-US" dirty="0" smtClean="0"/>
                        <a:t>target</a:t>
                      </a:r>
                      <a:endParaRPr lang="en-US" dirty="0"/>
                    </a:p>
                  </a:txBody>
                  <a:tcPr/>
                </a:tc>
                <a:tc>
                  <a:txBody>
                    <a:bodyPr/>
                    <a:lstStyle/>
                    <a:p>
                      <a:r>
                        <a:rPr lang="en-US" dirty="0" smtClean="0"/>
                        <a:t>_self</a:t>
                      </a:r>
                      <a:endParaRPr lang="en-US" dirty="0"/>
                    </a:p>
                  </a:txBody>
                  <a:tcPr/>
                </a:tc>
                <a:tc>
                  <a:txBody>
                    <a:bodyPr/>
                    <a:lstStyle/>
                    <a:p>
                      <a:r>
                        <a:rPr kumimoji="0" lang="en-US" b="0" i="0" kern="1200" dirty="0" smtClean="0">
                          <a:solidFill>
                            <a:schemeClr val="dk1"/>
                          </a:solidFill>
                          <a:latin typeface="+mn-lt"/>
                          <a:ea typeface="+mn-ea"/>
                          <a:cs typeface="+mn-cs"/>
                        </a:rPr>
                        <a:t> Default. Opens the document in the same window/tab as it was clicked</a:t>
                      </a:r>
                      <a:endParaRPr lang="en-US" dirty="0"/>
                    </a:p>
                  </a:txBody>
                  <a:tcPr/>
                </a:tc>
              </a:tr>
              <a:tr h="803473">
                <a:tc vMerge="1">
                  <a:txBody>
                    <a:bodyPr/>
                    <a:lstStyle/>
                    <a:p>
                      <a:endParaRPr lang="en-US" dirty="0"/>
                    </a:p>
                  </a:txBody>
                  <a:tcPr/>
                </a:tc>
                <a:tc>
                  <a:txBody>
                    <a:bodyPr/>
                    <a:lstStyle/>
                    <a:p>
                      <a:r>
                        <a:rPr lang="en-US" dirty="0" smtClean="0"/>
                        <a:t>_blank</a:t>
                      </a:r>
                      <a:endParaRPr lang="en-US" dirty="0"/>
                    </a:p>
                  </a:txBody>
                  <a:tcPr/>
                </a:tc>
                <a:tc>
                  <a:txBody>
                    <a:bodyPr/>
                    <a:lstStyle/>
                    <a:p>
                      <a:r>
                        <a:rPr kumimoji="0" lang="en-US" b="0" i="0" kern="1200" dirty="0" smtClean="0">
                          <a:solidFill>
                            <a:schemeClr val="dk1"/>
                          </a:solidFill>
                          <a:latin typeface="+mn-lt"/>
                          <a:ea typeface="+mn-ea"/>
                          <a:cs typeface="+mn-cs"/>
                        </a:rPr>
                        <a:t>Opens the document in a new window or tab</a:t>
                      </a:r>
                      <a:endParaRPr lang="en-US" dirty="0"/>
                    </a:p>
                  </a:txBody>
                  <a:tcPr/>
                </a:tc>
              </a:tr>
            </a:tbl>
          </a:graphicData>
        </a:graphic>
      </p:graphicFrame>
    </p:spTree>
    <p:extLst>
      <p:ext uri="{BB962C8B-B14F-4D97-AF65-F5344CB8AC3E}">
        <p14:creationId xmlns:p14="http://schemas.microsoft.com/office/powerpoint/2010/main" val="223777425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Media Tags</a:t>
            </a:r>
            <a:endParaRPr lang="en-US" dirty="0"/>
          </a:p>
        </p:txBody>
      </p:sp>
      <p:sp>
        <p:nvSpPr>
          <p:cNvPr id="3" name="Content Placeholder 2"/>
          <p:cNvSpPr>
            <a:spLocks noGrp="1"/>
          </p:cNvSpPr>
          <p:nvPr>
            <p:ph idx="1"/>
          </p:nvPr>
        </p:nvSpPr>
        <p:spPr/>
        <p:txBody>
          <a:bodyPr/>
          <a:lstStyle/>
          <a:p>
            <a:r>
              <a:rPr lang="en-US" b="1" dirty="0" smtClean="0"/>
              <a:t>&lt;audio&gt; </a:t>
            </a:r>
            <a:r>
              <a:rPr lang="en-US" dirty="0" smtClean="0"/>
              <a:t>is an inline element that is used to embed sound files into a web page.</a:t>
            </a:r>
          </a:p>
          <a:p>
            <a:r>
              <a:rPr lang="en-US" b="1" dirty="0" smtClean="0"/>
              <a:t>&lt;video&gt; </a:t>
            </a:r>
            <a:r>
              <a:rPr lang="en-US" dirty="0" smtClean="0"/>
              <a:t>is used to embed video files into a web page.</a:t>
            </a:r>
          </a:p>
          <a:p>
            <a:r>
              <a:rPr lang="en-US" dirty="0" smtClean="0"/>
              <a:t>&lt;audio src=“file location.mp3” controls&gt;&lt;/audio&gt;</a:t>
            </a:r>
          </a:p>
          <a:p>
            <a:r>
              <a:rPr lang="en-US" dirty="0" smtClean="0"/>
              <a:t>&lt;video src=“file location.mp4” controls&gt;&lt;/video&gt;</a:t>
            </a:r>
            <a:endParaRPr lang="en-US" dirty="0"/>
          </a:p>
        </p:txBody>
      </p:sp>
    </p:spTree>
    <p:extLst>
      <p:ext uri="{BB962C8B-B14F-4D97-AF65-F5344CB8AC3E}">
        <p14:creationId xmlns:p14="http://schemas.microsoft.com/office/powerpoint/2010/main" val="17177626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Attributes used with Media Tags.</a:t>
            </a:r>
            <a:endParaRPr lang="en-US" dirty="0"/>
          </a:p>
        </p:txBody>
      </p:sp>
      <p:graphicFrame>
        <p:nvGraphicFramePr>
          <p:cNvPr id="5" name="Content Placeholder 4"/>
          <p:cNvGraphicFramePr>
            <a:graphicFrameLocks noGrp="1"/>
          </p:cNvGraphicFramePr>
          <p:nvPr>
            <p:ph idx="1"/>
          </p:nvPr>
        </p:nvGraphicFramePr>
        <p:xfrm>
          <a:off x="457200" y="2285999"/>
          <a:ext cx="8229600" cy="2895600"/>
        </p:xfrm>
        <a:graphic>
          <a:graphicData uri="http://schemas.openxmlformats.org/drawingml/2006/table">
            <a:tbl>
              <a:tblPr firstRow="1" bandRow="1">
                <a:tableStyleId>{21E4AEA4-8DFA-4A89-87EB-49C32662AFE0}</a:tableStyleId>
              </a:tblPr>
              <a:tblGrid>
                <a:gridCol w="2590800"/>
                <a:gridCol w="5638800"/>
              </a:tblGrid>
              <a:tr h="723900">
                <a:tc>
                  <a:txBody>
                    <a:bodyPr/>
                    <a:lstStyle/>
                    <a:p>
                      <a:r>
                        <a:rPr lang="en-US" dirty="0" smtClean="0"/>
                        <a:t>Attribute</a:t>
                      </a:r>
                      <a:endParaRPr lang="en-US" dirty="0"/>
                    </a:p>
                  </a:txBody>
                  <a:tcPr/>
                </a:tc>
                <a:tc>
                  <a:txBody>
                    <a:bodyPr/>
                    <a:lstStyle/>
                    <a:p>
                      <a:r>
                        <a:rPr lang="en-US" dirty="0" smtClean="0"/>
                        <a:t>Description</a:t>
                      </a:r>
                      <a:endParaRPr lang="en-US" dirty="0"/>
                    </a:p>
                  </a:txBody>
                  <a:tcPr/>
                </a:tc>
              </a:tr>
              <a:tr h="723900">
                <a:tc>
                  <a:txBody>
                    <a:bodyPr/>
                    <a:lstStyle/>
                    <a:p>
                      <a:r>
                        <a:rPr lang="en-US" dirty="0" smtClean="0"/>
                        <a:t>src</a:t>
                      </a:r>
                      <a:endParaRPr lang="en-US" dirty="0"/>
                    </a:p>
                  </a:txBody>
                  <a:tcPr/>
                </a:tc>
                <a:tc>
                  <a:txBody>
                    <a:bodyPr/>
                    <a:lstStyle/>
                    <a:p>
                      <a:r>
                        <a:rPr lang="en-US" dirty="0" smtClean="0"/>
                        <a:t>Includes the source</a:t>
                      </a:r>
                      <a:r>
                        <a:rPr lang="en-US" baseline="0" dirty="0" smtClean="0"/>
                        <a:t> file</a:t>
                      </a:r>
                      <a:endParaRPr lang="en-US" dirty="0"/>
                    </a:p>
                  </a:txBody>
                  <a:tcPr/>
                </a:tc>
              </a:tr>
              <a:tr h="723900">
                <a:tc>
                  <a:txBody>
                    <a:bodyPr/>
                    <a:lstStyle/>
                    <a:p>
                      <a:r>
                        <a:rPr lang="en-US" dirty="0" smtClean="0"/>
                        <a:t>Height/Width</a:t>
                      </a:r>
                      <a:endParaRPr lang="en-US" dirty="0"/>
                    </a:p>
                  </a:txBody>
                  <a:tcPr/>
                </a:tc>
                <a:tc>
                  <a:txBody>
                    <a:bodyPr/>
                    <a:lstStyle/>
                    <a:p>
                      <a:r>
                        <a:rPr lang="en-US" dirty="0" smtClean="0"/>
                        <a:t>Defines the width</a:t>
                      </a:r>
                      <a:r>
                        <a:rPr lang="en-US" baseline="0" dirty="0" smtClean="0"/>
                        <a:t> and height </a:t>
                      </a:r>
                      <a:endParaRPr lang="en-US" dirty="0"/>
                    </a:p>
                  </a:txBody>
                  <a:tcPr/>
                </a:tc>
              </a:tr>
              <a:tr h="723900">
                <a:tc>
                  <a:txBody>
                    <a:bodyPr/>
                    <a:lstStyle/>
                    <a:p>
                      <a:r>
                        <a:rPr lang="en-US" dirty="0" smtClean="0"/>
                        <a:t>Controls </a:t>
                      </a:r>
                      <a:endParaRPr lang="en-US" dirty="0"/>
                    </a:p>
                  </a:txBody>
                  <a:tcPr/>
                </a:tc>
                <a:tc>
                  <a:txBody>
                    <a:bodyPr/>
                    <a:lstStyle/>
                    <a:p>
                      <a:r>
                        <a:rPr lang="en-US" dirty="0" smtClean="0"/>
                        <a:t>Enables</a:t>
                      </a:r>
                      <a:r>
                        <a:rPr lang="en-US" baseline="0" dirty="0" smtClean="0"/>
                        <a:t> the control over audio/video.</a:t>
                      </a:r>
                      <a:endParaRPr lang="en-US" dirty="0"/>
                    </a:p>
                  </a:txBody>
                  <a:tcPr/>
                </a:tc>
              </a:tr>
            </a:tbl>
          </a:graphicData>
        </a:graphic>
      </p:graphicFrame>
    </p:spTree>
    <p:extLst>
      <p:ext uri="{BB962C8B-B14F-4D97-AF65-F5344CB8AC3E}">
        <p14:creationId xmlns:p14="http://schemas.microsoft.com/office/powerpoint/2010/main" val="3710819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Tag</a:t>
            </a:r>
            <a:endParaRPr lang="en-US" dirty="0"/>
          </a:p>
        </p:txBody>
      </p:sp>
      <p:sp>
        <p:nvSpPr>
          <p:cNvPr id="3" name="Content Placeholder 2"/>
          <p:cNvSpPr>
            <a:spLocks noGrp="1"/>
          </p:cNvSpPr>
          <p:nvPr>
            <p:ph idx="1"/>
          </p:nvPr>
        </p:nvSpPr>
        <p:spPr/>
        <p:txBody>
          <a:bodyPr>
            <a:normAutofit fontScale="92500"/>
          </a:bodyPr>
          <a:lstStyle/>
          <a:p>
            <a:r>
              <a:rPr lang="en-US" dirty="0" smtClean="0"/>
              <a:t>The &lt;img&gt; tag is used to embed an image in an HTML page.</a:t>
            </a:r>
          </a:p>
          <a:p>
            <a:r>
              <a:rPr lang="en-US" dirty="0" smtClean="0"/>
              <a:t>&lt;img src=“image url or location” alt=“alternate text”&gt;</a:t>
            </a:r>
          </a:p>
          <a:p>
            <a:r>
              <a:rPr lang="en-US" dirty="0" smtClean="0"/>
              <a:t>&lt;figure&gt; element to mark up a photo in a document, and a &lt;figcaption&gt; element to define a caption for the photo:</a:t>
            </a:r>
          </a:p>
          <a:p>
            <a:r>
              <a:rPr lang="en-US" dirty="0" smtClean="0"/>
              <a:t>&lt;figure&gt;</a:t>
            </a:r>
          </a:p>
          <a:p>
            <a:pPr lvl="1"/>
            <a:r>
              <a:rPr lang="en-US" dirty="0" smtClean="0"/>
              <a:t>&lt;img src=“location” alt=“alternate text”&gt;</a:t>
            </a:r>
          </a:p>
          <a:p>
            <a:pPr lvl="1"/>
            <a:r>
              <a:rPr lang="en-US" dirty="0" smtClean="0"/>
              <a:t>&lt;figcaption&gt;Image Caption&lt;/figcaption&gt;</a:t>
            </a:r>
          </a:p>
          <a:p>
            <a:r>
              <a:rPr lang="en-US" dirty="0" smtClean="0"/>
              <a:t>&lt;/figure&gt;</a:t>
            </a:r>
            <a:endParaRPr lang="en-US" dirty="0"/>
          </a:p>
        </p:txBody>
      </p:sp>
    </p:spTree>
    <p:extLst>
      <p:ext uri="{BB962C8B-B14F-4D97-AF65-F5344CB8AC3E}">
        <p14:creationId xmlns:p14="http://schemas.microsoft.com/office/powerpoint/2010/main" val="408405395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Attributes used with Image</a:t>
            </a:r>
            <a:endParaRPr lang="en-US" dirty="0"/>
          </a:p>
        </p:txBody>
      </p:sp>
      <p:graphicFrame>
        <p:nvGraphicFramePr>
          <p:cNvPr id="4" name="Content Placeholder 3"/>
          <p:cNvGraphicFramePr>
            <a:graphicFrameLocks noGrp="1"/>
          </p:cNvGraphicFramePr>
          <p:nvPr>
            <p:ph idx="1"/>
          </p:nvPr>
        </p:nvGraphicFramePr>
        <p:xfrm>
          <a:off x="457200" y="2209799"/>
          <a:ext cx="8229600" cy="2514598"/>
        </p:xfrm>
        <a:graphic>
          <a:graphicData uri="http://schemas.openxmlformats.org/drawingml/2006/table">
            <a:tbl>
              <a:tblPr firstRow="1" bandRow="1">
                <a:tableStyleId>{21E4AEA4-8DFA-4A89-87EB-49C32662AFE0}</a:tableStyleId>
              </a:tblPr>
              <a:tblGrid>
                <a:gridCol w="1752600"/>
                <a:gridCol w="6477000"/>
              </a:tblGrid>
              <a:tr h="532074">
                <a:tc>
                  <a:txBody>
                    <a:bodyPr/>
                    <a:lstStyle/>
                    <a:p>
                      <a:r>
                        <a:rPr lang="en-US" dirty="0" smtClean="0"/>
                        <a:t>Attribute</a:t>
                      </a:r>
                      <a:endParaRPr lang="en-US" dirty="0"/>
                    </a:p>
                  </a:txBody>
                  <a:tcPr/>
                </a:tc>
                <a:tc>
                  <a:txBody>
                    <a:bodyPr/>
                    <a:lstStyle/>
                    <a:p>
                      <a:r>
                        <a:rPr lang="en-US" dirty="0" smtClean="0"/>
                        <a:t>Description</a:t>
                      </a:r>
                      <a:endParaRPr lang="en-US" dirty="0"/>
                    </a:p>
                  </a:txBody>
                  <a:tcPr/>
                </a:tc>
              </a:tr>
              <a:tr h="532074">
                <a:tc>
                  <a:txBody>
                    <a:bodyPr/>
                    <a:lstStyle/>
                    <a:p>
                      <a:r>
                        <a:rPr lang="en-US" dirty="0" smtClean="0"/>
                        <a:t>src</a:t>
                      </a:r>
                      <a:endParaRPr lang="en-US" dirty="0"/>
                    </a:p>
                  </a:txBody>
                  <a:tcPr/>
                </a:tc>
                <a:tc>
                  <a:txBody>
                    <a:bodyPr/>
                    <a:lstStyle/>
                    <a:p>
                      <a:r>
                        <a:rPr kumimoji="0" lang="en-US" b="0" i="0" kern="1200" dirty="0" smtClean="0">
                          <a:solidFill>
                            <a:schemeClr val="dk1"/>
                          </a:solidFill>
                          <a:latin typeface="+mn-lt"/>
                          <a:ea typeface="+mn-ea"/>
                          <a:cs typeface="+mn-cs"/>
                        </a:rPr>
                        <a:t>src - Specifies the path to the image</a:t>
                      </a:r>
                    </a:p>
                  </a:txBody>
                  <a:tcPr/>
                </a:tc>
              </a:tr>
              <a:tr h="918376">
                <a:tc>
                  <a:txBody>
                    <a:bodyPr/>
                    <a:lstStyle/>
                    <a:p>
                      <a:r>
                        <a:rPr lang="en-US" dirty="0" smtClean="0"/>
                        <a:t>alt</a:t>
                      </a:r>
                      <a:endParaRPr lang="en-US" dirty="0"/>
                    </a:p>
                  </a:txBody>
                  <a:tcPr/>
                </a:tc>
                <a:tc>
                  <a:txBody>
                    <a:bodyPr/>
                    <a:lstStyle/>
                    <a:p>
                      <a:r>
                        <a:rPr kumimoji="0" lang="en-US" b="0" i="0" kern="1200" dirty="0" smtClean="0">
                          <a:solidFill>
                            <a:schemeClr val="dk1"/>
                          </a:solidFill>
                          <a:latin typeface="+mn-lt"/>
                          <a:ea typeface="+mn-ea"/>
                          <a:cs typeface="+mn-cs"/>
                        </a:rPr>
                        <a:t>Specifies an alternate text for the image, if the image for some reason cannot be displayed</a:t>
                      </a:r>
                      <a:endParaRPr lang="en-US" dirty="0"/>
                    </a:p>
                  </a:txBody>
                  <a:tcPr/>
                </a:tc>
              </a:tr>
              <a:tr h="532074">
                <a:tc>
                  <a:txBody>
                    <a:bodyPr/>
                    <a:lstStyle/>
                    <a:p>
                      <a:r>
                        <a:rPr lang="en-US" dirty="0" smtClean="0"/>
                        <a:t>Width/height</a:t>
                      </a:r>
                      <a:endParaRPr lang="en-US" dirty="0"/>
                    </a:p>
                  </a:txBody>
                  <a:tcPr/>
                </a:tc>
                <a:tc>
                  <a:txBody>
                    <a:bodyPr/>
                    <a:lstStyle/>
                    <a:p>
                      <a:r>
                        <a:rPr lang="en-US" dirty="0" smtClean="0"/>
                        <a:t>Specifies the width and height</a:t>
                      </a:r>
                      <a:r>
                        <a:rPr lang="en-US" baseline="0" dirty="0" smtClean="0"/>
                        <a:t> of the image to be displayed.</a:t>
                      </a:r>
                      <a:endParaRPr lang="en-US" dirty="0"/>
                    </a:p>
                  </a:txBody>
                  <a:tcPr/>
                </a:tc>
              </a:tr>
            </a:tbl>
          </a:graphicData>
        </a:graphic>
      </p:graphicFrame>
    </p:spTree>
    <p:extLst>
      <p:ext uri="{BB962C8B-B14F-4D97-AF65-F5344CB8AC3E}">
        <p14:creationId xmlns:p14="http://schemas.microsoft.com/office/powerpoint/2010/main" val="3661487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Lists</a:t>
            </a:r>
            <a:endParaRPr lang="en-US" dirty="0"/>
          </a:p>
        </p:txBody>
      </p:sp>
      <p:sp>
        <p:nvSpPr>
          <p:cNvPr id="3" name="Content Placeholder 2"/>
          <p:cNvSpPr>
            <a:spLocks noGrp="1"/>
          </p:cNvSpPr>
          <p:nvPr>
            <p:ph idx="1"/>
          </p:nvPr>
        </p:nvSpPr>
        <p:spPr/>
        <p:txBody>
          <a:bodyPr/>
          <a:lstStyle/>
          <a:p>
            <a:r>
              <a:rPr lang="en-US" dirty="0" smtClean="0"/>
              <a:t>HTML lists allow web developers to group a set of related items in lists.</a:t>
            </a:r>
          </a:p>
          <a:p>
            <a:r>
              <a:rPr lang="en-US" dirty="0" smtClean="0"/>
              <a:t>There are 3 types of Lists in HTML</a:t>
            </a:r>
          </a:p>
          <a:p>
            <a:pPr lvl="1"/>
            <a:r>
              <a:rPr lang="en-US" dirty="0" smtClean="0"/>
              <a:t>Ordered List (OL)</a:t>
            </a:r>
          </a:p>
          <a:p>
            <a:pPr lvl="1"/>
            <a:r>
              <a:rPr lang="en-US" dirty="0" smtClean="0"/>
              <a:t>Un-Ordered List (UL)</a:t>
            </a:r>
          </a:p>
          <a:p>
            <a:pPr lvl="1"/>
            <a:r>
              <a:rPr lang="en-US" dirty="0" smtClean="0"/>
              <a:t>Description List (DL)</a:t>
            </a:r>
            <a:endParaRPr lang="en-US" dirty="0"/>
          </a:p>
        </p:txBody>
      </p:sp>
    </p:spTree>
    <p:extLst>
      <p:ext uri="{BB962C8B-B14F-4D97-AF65-F5344CB8AC3E}">
        <p14:creationId xmlns:p14="http://schemas.microsoft.com/office/powerpoint/2010/main" val="20638902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List Tags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67659471"/>
              </p:ext>
            </p:extLst>
          </p:nvPr>
        </p:nvGraphicFramePr>
        <p:xfrm>
          <a:off x="457200" y="2209799"/>
          <a:ext cx="8229600" cy="2560320"/>
        </p:xfrm>
        <a:graphic>
          <a:graphicData uri="http://schemas.openxmlformats.org/drawingml/2006/table">
            <a:tbl>
              <a:tblPr firstRow="1" bandRow="1">
                <a:tableStyleId>{21E4AEA4-8DFA-4A89-87EB-49C32662AFE0}</a:tableStyleId>
              </a:tblPr>
              <a:tblGrid>
                <a:gridCol w="1905000"/>
                <a:gridCol w="6324600"/>
              </a:tblGrid>
              <a:tr h="331606">
                <a:tc>
                  <a:txBody>
                    <a:bodyPr/>
                    <a:lstStyle/>
                    <a:p>
                      <a:r>
                        <a:rPr lang="en-US" dirty="0" smtClean="0"/>
                        <a:t>Tag</a:t>
                      </a:r>
                      <a:endParaRPr lang="en-US" dirty="0"/>
                    </a:p>
                  </a:txBody>
                  <a:tcPr/>
                </a:tc>
                <a:tc>
                  <a:txBody>
                    <a:bodyPr/>
                    <a:lstStyle/>
                    <a:p>
                      <a:r>
                        <a:rPr lang="en-US" dirty="0" smtClean="0"/>
                        <a:t>Description</a:t>
                      </a:r>
                      <a:endParaRPr lang="en-US" dirty="0"/>
                    </a:p>
                  </a:txBody>
                  <a:tcPr/>
                </a:tc>
              </a:tr>
              <a:tr h="331606">
                <a:tc>
                  <a:txBody>
                    <a:bodyPr/>
                    <a:lstStyle/>
                    <a:p>
                      <a:r>
                        <a:rPr lang="en-US" dirty="0" smtClean="0"/>
                        <a:t>&lt;ol&gt;&lt;/ol&gt;</a:t>
                      </a:r>
                      <a:endParaRPr lang="en-US" dirty="0"/>
                    </a:p>
                  </a:txBody>
                  <a:tcPr/>
                </a:tc>
                <a:tc>
                  <a:txBody>
                    <a:bodyPr/>
                    <a:lstStyle/>
                    <a:p>
                      <a:r>
                        <a:rPr lang="en-US" dirty="0" smtClean="0"/>
                        <a:t>Defines an</a:t>
                      </a:r>
                      <a:r>
                        <a:rPr lang="en-US" baseline="0" dirty="0" smtClean="0"/>
                        <a:t> Ordered List</a:t>
                      </a:r>
                      <a:endParaRPr lang="en-US" dirty="0"/>
                    </a:p>
                  </a:txBody>
                  <a:tcPr/>
                </a:tc>
              </a:tr>
              <a:tr h="331606">
                <a:tc>
                  <a:txBody>
                    <a:bodyPr/>
                    <a:lstStyle/>
                    <a:p>
                      <a:r>
                        <a:rPr lang="en-US" dirty="0" smtClean="0"/>
                        <a:t>&lt;ul&gt;&lt;/ul&gt;</a:t>
                      </a:r>
                      <a:endParaRPr lang="en-US" dirty="0"/>
                    </a:p>
                  </a:txBody>
                  <a:tcPr/>
                </a:tc>
                <a:tc>
                  <a:txBody>
                    <a:bodyPr/>
                    <a:lstStyle/>
                    <a:p>
                      <a:r>
                        <a:rPr lang="en-US" dirty="0" smtClean="0"/>
                        <a:t>Defines an Un-Ordered</a:t>
                      </a:r>
                      <a:r>
                        <a:rPr lang="en-US" baseline="0" dirty="0" smtClean="0"/>
                        <a:t> List</a:t>
                      </a:r>
                      <a:endParaRPr lang="en-US" dirty="0"/>
                    </a:p>
                  </a:txBody>
                  <a:tcPr/>
                </a:tc>
              </a:tr>
              <a:tr h="331606">
                <a:tc>
                  <a:txBody>
                    <a:bodyPr/>
                    <a:lstStyle/>
                    <a:p>
                      <a:r>
                        <a:rPr lang="en-US" dirty="0" smtClean="0"/>
                        <a:t>&lt;dl&gt;&lt;/dl&gt;</a:t>
                      </a:r>
                      <a:endParaRPr lang="en-US" dirty="0"/>
                    </a:p>
                  </a:txBody>
                  <a:tcPr/>
                </a:tc>
                <a:tc>
                  <a:txBody>
                    <a:bodyPr/>
                    <a:lstStyle/>
                    <a:p>
                      <a:r>
                        <a:rPr lang="en-US" dirty="0" smtClean="0"/>
                        <a:t>Defines</a:t>
                      </a:r>
                      <a:r>
                        <a:rPr lang="en-US" baseline="0" dirty="0" smtClean="0"/>
                        <a:t> a Description List</a:t>
                      </a:r>
                      <a:endParaRPr lang="en-US" dirty="0"/>
                    </a:p>
                  </a:txBody>
                  <a:tcPr/>
                </a:tc>
              </a:tr>
              <a:tr h="331606">
                <a:tc>
                  <a:txBody>
                    <a:bodyPr/>
                    <a:lstStyle/>
                    <a:p>
                      <a:r>
                        <a:rPr lang="en-US" dirty="0" smtClean="0"/>
                        <a:t>&lt;dt&gt;&lt;/dt&gt;</a:t>
                      </a:r>
                      <a:endParaRPr lang="en-US" dirty="0"/>
                    </a:p>
                  </a:txBody>
                  <a:tcPr/>
                </a:tc>
                <a:tc>
                  <a:txBody>
                    <a:bodyPr/>
                    <a:lstStyle/>
                    <a:p>
                      <a:r>
                        <a:rPr kumimoji="0" lang="en-US" kern="1200" dirty="0" smtClean="0"/>
                        <a:t>Defines a term in a description list</a:t>
                      </a:r>
                      <a:endParaRPr lang="en-US" dirty="0"/>
                    </a:p>
                  </a:txBody>
                  <a:tcPr/>
                </a:tc>
              </a:tr>
              <a:tr h="331606">
                <a:tc>
                  <a:txBody>
                    <a:bodyPr/>
                    <a:lstStyle/>
                    <a:p>
                      <a:r>
                        <a:rPr lang="en-US" dirty="0" smtClean="0"/>
                        <a:t>&lt;dd&gt;&lt;/dd&gt;</a:t>
                      </a:r>
                      <a:endParaRPr lang="en-US" dirty="0"/>
                    </a:p>
                  </a:txBody>
                  <a:tcPr/>
                </a:tc>
                <a:tc>
                  <a:txBody>
                    <a:bodyPr/>
                    <a:lstStyle/>
                    <a:p>
                      <a:r>
                        <a:rPr kumimoji="0" lang="en-US" kern="1200" dirty="0" smtClean="0"/>
                        <a:t>Describes the data</a:t>
                      </a:r>
                      <a:r>
                        <a:rPr kumimoji="0" lang="en-US" kern="1200" baseline="0" dirty="0" smtClean="0"/>
                        <a:t> </a:t>
                      </a:r>
                      <a:r>
                        <a:rPr kumimoji="0" lang="en-US" kern="1200" dirty="0" smtClean="0"/>
                        <a:t>in a description list</a:t>
                      </a:r>
                      <a:endParaRPr lang="en-US" dirty="0"/>
                    </a:p>
                  </a:txBody>
                  <a:tcPr/>
                </a:tc>
              </a:tr>
              <a:tr h="331606">
                <a:tc>
                  <a:txBody>
                    <a:bodyPr/>
                    <a:lstStyle/>
                    <a:p>
                      <a:r>
                        <a:rPr lang="en-US" dirty="0" smtClean="0"/>
                        <a:t>&lt;li&gt;&lt;/li&gt;</a:t>
                      </a:r>
                      <a:endParaRPr lang="en-US" dirty="0"/>
                    </a:p>
                  </a:txBody>
                  <a:tcPr/>
                </a:tc>
                <a:tc>
                  <a:txBody>
                    <a:bodyPr/>
                    <a:lstStyle/>
                    <a:p>
                      <a:r>
                        <a:rPr lang="en-US" dirty="0" smtClean="0"/>
                        <a:t>Defines</a:t>
                      </a:r>
                      <a:r>
                        <a:rPr lang="en-US" baseline="0" dirty="0" smtClean="0"/>
                        <a:t> a list items</a:t>
                      </a:r>
                      <a:endParaRPr lang="en-US" dirty="0"/>
                    </a:p>
                  </a:txBody>
                  <a:tcPr/>
                </a:tc>
              </a:tr>
            </a:tbl>
          </a:graphicData>
        </a:graphic>
      </p:graphicFrame>
    </p:spTree>
    <p:extLst>
      <p:ext uri="{BB962C8B-B14F-4D97-AF65-F5344CB8AC3E}">
        <p14:creationId xmlns:p14="http://schemas.microsoft.com/office/powerpoint/2010/main" val="289260751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Attributes used with list tags</a:t>
            </a:r>
            <a:endParaRPr lang="en-US" sz="4400" dirty="0"/>
          </a:p>
        </p:txBody>
      </p:sp>
      <p:sp>
        <p:nvSpPr>
          <p:cNvPr id="3" name="Content Placeholder 2"/>
          <p:cNvSpPr>
            <a:spLocks noGrp="1"/>
          </p:cNvSpPr>
          <p:nvPr>
            <p:ph idx="1"/>
          </p:nvPr>
        </p:nvSpPr>
        <p:spPr/>
        <p:txBody>
          <a:bodyPr/>
          <a:lstStyle/>
          <a:p>
            <a:r>
              <a:rPr lang="en-US" dirty="0" smtClean="0"/>
              <a:t>We can use all the global attributes with list tags</a:t>
            </a:r>
          </a:p>
          <a:p>
            <a:r>
              <a:rPr lang="en-US" dirty="0" smtClean="0"/>
              <a:t>Apart from global we can use the following attributes,</a:t>
            </a:r>
          </a:p>
          <a:p>
            <a:pPr lvl="1"/>
            <a:r>
              <a:rPr lang="en-US" dirty="0" smtClean="0"/>
              <a:t>&lt;ol </a:t>
            </a:r>
            <a:r>
              <a:rPr lang="en-US" dirty="0" smtClean="0">
                <a:solidFill>
                  <a:srgbClr val="FF0000"/>
                </a:solidFill>
              </a:rPr>
              <a:t>type</a:t>
            </a:r>
            <a:r>
              <a:rPr lang="en-US" dirty="0" smtClean="0"/>
              <a:t>=“I”/”I”/”1”/”a”/’A’&gt;</a:t>
            </a:r>
          </a:p>
          <a:p>
            <a:pPr lvl="1"/>
            <a:r>
              <a:rPr lang="en-US" dirty="0" smtClean="0"/>
              <a:t>&lt;ul</a:t>
            </a:r>
            <a:r>
              <a:rPr lang="en-US" dirty="0"/>
              <a:t> </a:t>
            </a:r>
            <a:r>
              <a:rPr lang="en-US" dirty="0" smtClean="0">
                <a:solidFill>
                  <a:srgbClr val="FF0000"/>
                </a:solidFill>
              </a:rPr>
              <a:t>type</a:t>
            </a:r>
            <a:r>
              <a:rPr lang="en-US" dirty="0" smtClean="0"/>
              <a:t>=“disc(default)”,”square”,”circle”,”none”&gt;</a:t>
            </a:r>
          </a:p>
          <a:p>
            <a:pPr marL="411480" lvl="1" indent="0">
              <a:buNone/>
            </a:pPr>
            <a:endParaRPr lang="en-US" dirty="0"/>
          </a:p>
        </p:txBody>
      </p:sp>
    </p:spTree>
    <p:extLst>
      <p:ext uri="{BB962C8B-B14F-4D97-AF65-F5344CB8AC3E}">
        <p14:creationId xmlns:p14="http://schemas.microsoft.com/office/powerpoint/2010/main" val="380805984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smtClean="0"/>
              <a:t>open division tag&lt;div&gt; closing tag&lt;/div&gt;</a:t>
            </a:r>
          </a:p>
          <a:p>
            <a:r>
              <a:rPr lang="en-US" dirty="0" smtClean="0"/>
              <a:t>used to split the partition.</a:t>
            </a:r>
            <a:endParaRPr lang="en-US" dirty="0"/>
          </a:p>
        </p:txBody>
      </p:sp>
      <p:sp>
        <p:nvSpPr>
          <p:cNvPr id="3" name="Title 2"/>
          <p:cNvSpPr>
            <a:spLocks noGrp="1"/>
          </p:cNvSpPr>
          <p:nvPr>
            <p:ph type="title"/>
          </p:nvPr>
        </p:nvSpPr>
        <p:spPr/>
        <p:txBody>
          <a:bodyPr/>
          <a:lstStyle/>
          <a:p>
            <a:r>
              <a:rPr lang="en-US" dirty="0" smtClean="0"/>
              <a:t>Division Tag</a:t>
            </a:r>
            <a:endParaRPr lang="en-US" dirty="0"/>
          </a:p>
        </p:txBody>
      </p:sp>
    </p:spTree>
    <p:extLst>
      <p:ext uri="{BB962C8B-B14F-4D97-AF65-F5344CB8AC3E}">
        <p14:creationId xmlns:p14="http://schemas.microsoft.com/office/powerpoint/2010/main" val="13799680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371600"/>
          </a:xfrm>
        </p:spPr>
        <p:txBody>
          <a:bodyPr>
            <a:normAutofit/>
          </a:bodyPr>
          <a:lstStyle/>
          <a:p>
            <a:r>
              <a:rPr lang="en-US" dirty="0" smtClean="0"/>
              <a:t>Mini Projects</a:t>
            </a:r>
            <a:endParaRPr lang="en-US" dirty="0"/>
          </a:p>
        </p:txBody>
      </p:sp>
      <p:sp>
        <p:nvSpPr>
          <p:cNvPr id="3" name="Content Placeholder 2"/>
          <p:cNvSpPr>
            <a:spLocks noGrp="1"/>
          </p:cNvSpPr>
          <p:nvPr>
            <p:ph idx="1"/>
          </p:nvPr>
        </p:nvSpPr>
        <p:spPr>
          <a:xfrm>
            <a:off x="457200" y="1447800"/>
            <a:ext cx="8229600" cy="4876800"/>
          </a:xfrm>
        </p:spPr>
        <p:txBody>
          <a:bodyPr/>
          <a:lstStyle/>
          <a:p>
            <a:pPr>
              <a:buNone/>
            </a:pPr>
            <a:endParaRPr lang="en-US" dirty="0" smtClean="0"/>
          </a:p>
          <a:p>
            <a:pPr lvl="1"/>
            <a:endParaRPr lang="en-US" dirty="0"/>
          </a:p>
        </p:txBody>
      </p:sp>
      <p:pic>
        <p:nvPicPr>
          <p:cNvPr id="5" name="Picture 4" descr="sample image.png"/>
          <p:cNvPicPr>
            <a:picLocks noChangeAspect="1"/>
          </p:cNvPicPr>
          <p:nvPr/>
        </p:nvPicPr>
        <p:blipFill>
          <a:blip r:embed="rId2"/>
          <a:stretch>
            <a:fillRect/>
          </a:stretch>
        </p:blipFill>
        <p:spPr>
          <a:xfrm>
            <a:off x="685800" y="1981200"/>
            <a:ext cx="8229600" cy="4876800"/>
          </a:xfrm>
          <a:prstGeom prst="rect">
            <a:avLst/>
          </a:prstGeom>
        </p:spPr>
      </p:pic>
    </p:spTree>
    <p:extLst>
      <p:ext uri="{BB962C8B-B14F-4D97-AF65-F5344CB8AC3E}">
        <p14:creationId xmlns:p14="http://schemas.microsoft.com/office/powerpoint/2010/main" val="38601683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Web design is more about the experiential side of a website that ensures the audience finds the website useful, immersive, and engaging</a:t>
            </a:r>
            <a:r>
              <a:rPr lang="en-US" dirty="0" smtClean="0"/>
              <a:t>.</a:t>
            </a:r>
          </a:p>
          <a:p>
            <a:endParaRPr lang="en-US" dirty="0" smtClean="0"/>
          </a:p>
          <a:p>
            <a:r>
              <a:rPr lang="en-US" dirty="0"/>
              <a:t>Web development, on the other hand, involves building and maintaining a website with the help of coding systems so that the website functions smoothly with no glitches.</a:t>
            </a:r>
          </a:p>
        </p:txBody>
      </p:sp>
      <p:sp>
        <p:nvSpPr>
          <p:cNvPr id="3" name="Title 2"/>
          <p:cNvSpPr>
            <a:spLocks noGrp="1"/>
          </p:cNvSpPr>
          <p:nvPr>
            <p:ph type="title"/>
          </p:nvPr>
        </p:nvSpPr>
        <p:spPr>
          <a:xfrm>
            <a:off x="688490" y="304800"/>
            <a:ext cx="7756263" cy="1371600"/>
          </a:xfrm>
        </p:spPr>
        <p:txBody>
          <a:bodyPr/>
          <a:lstStyle/>
          <a:p>
            <a:r>
              <a:rPr lang="en-US" sz="3600" dirty="0" smtClean="0"/>
              <a:t>Web Designing VS Web Developing</a:t>
            </a:r>
            <a:endParaRPr lang="en-US" sz="3600" dirty="0"/>
          </a:p>
        </p:txBody>
      </p:sp>
    </p:spTree>
    <p:extLst>
      <p:ext uri="{BB962C8B-B14F-4D97-AF65-F5344CB8AC3E}">
        <p14:creationId xmlns:p14="http://schemas.microsoft.com/office/powerpoint/2010/main" val="13840998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 Project</a:t>
            </a:r>
            <a:endParaRPr lang="en-US" dirty="0"/>
          </a:p>
        </p:txBody>
      </p:sp>
      <p:sp>
        <p:nvSpPr>
          <p:cNvPr id="3" name="Content Placeholder 2"/>
          <p:cNvSpPr>
            <a:spLocks noGrp="1"/>
          </p:cNvSpPr>
          <p:nvPr>
            <p:ph idx="1"/>
          </p:nvPr>
        </p:nvSpPr>
        <p:spPr/>
        <p:txBody>
          <a:bodyPr/>
          <a:lstStyle/>
          <a:p>
            <a:r>
              <a:rPr lang="en-US" dirty="0" smtClean="0"/>
              <a:t>Design a Photographic Page using the concepts you’ve studied.</a:t>
            </a:r>
          </a:p>
          <a:p>
            <a:r>
              <a:rPr lang="en-US" dirty="0" smtClean="0"/>
              <a:t>Example : </a:t>
            </a:r>
          </a:p>
          <a:p>
            <a:r>
              <a:rPr lang="en-US" dirty="0" smtClean="0"/>
              <a:t>“https://jolly-kalam-23776e.netlify.app/photographysite/#images”</a:t>
            </a:r>
            <a:endParaRPr lang="en-US" dirty="0"/>
          </a:p>
        </p:txBody>
      </p:sp>
    </p:spTree>
    <p:extLst>
      <p:ext uri="{BB962C8B-B14F-4D97-AF65-F5344CB8AC3E}">
        <p14:creationId xmlns:p14="http://schemas.microsoft.com/office/powerpoint/2010/main" val="32757004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371600"/>
          </a:xfrm>
        </p:spPr>
        <p:txBody>
          <a:bodyPr>
            <a:normAutofit/>
          </a:bodyPr>
          <a:lstStyle/>
          <a:p>
            <a:r>
              <a:rPr lang="en-US" dirty="0" smtClean="0"/>
              <a:t>Practice</a:t>
            </a:r>
            <a:endParaRPr lang="en-US" dirty="0"/>
          </a:p>
        </p:txBody>
      </p:sp>
      <p:pic>
        <p:nvPicPr>
          <p:cNvPr id="5" name="Picture 4" descr="FullStackEx-4.png"/>
          <p:cNvPicPr>
            <a:picLocks noChangeAspect="1"/>
          </p:cNvPicPr>
          <p:nvPr/>
        </p:nvPicPr>
        <p:blipFill>
          <a:blip r:embed="rId2"/>
          <a:stretch>
            <a:fillRect/>
          </a:stretch>
        </p:blipFill>
        <p:spPr>
          <a:xfrm>
            <a:off x="381000" y="2514600"/>
            <a:ext cx="8382000" cy="3886200"/>
          </a:xfrm>
          <a:prstGeom prst="rect">
            <a:avLst/>
          </a:prstGeom>
        </p:spPr>
      </p:pic>
    </p:spTree>
    <p:extLst>
      <p:ext uri="{BB962C8B-B14F-4D97-AF65-F5344CB8AC3E}">
        <p14:creationId xmlns:p14="http://schemas.microsoft.com/office/powerpoint/2010/main" val="27362227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Table</a:t>
            </a:r>
            <a:endParaRPr lang="en-US" dirty="0"/>
          </a:p>
        </p:txBody>
      </p:sp>
      <p:sp>
        <p:nvSpPr>
          <p:cNvPr id="3" name="Content Placeholder 2"/>
          <p:cNvSpPr>
            <a:spLocks noGrp="1"/>
          </p:cNvSpPr>
          <p:nvPr>
            <p:ph idx="1"/>
          </p:nvPr>
        </p:nvSpPr>
        <p:spPr/>
        <p:txBody>
          <a:bodyPr/>
          <a:lstStyle/>
          <a:p>
            <a:r>
              <a:rPr lang="en-US" dirty="0" smtClean="0"/>
              <a:t>HTML tables allow web developers to arrange data into rows and columns.</a:t>
            </a:r>
            <a:endParaRPr lang="en-US" dirty="0"/>
          </a:p>
        </p:txBody>
      </p:sp>
    </p:spTree>
    <p:extLst>
      <p:ext uri="{BB962C8B-B14F-4D97-AF65-F5344CB8AC3E}">
        <p14:creationId xmlns:p14="http://schemas.microsoft.com/office/powerpoint/2010/main" val="13871498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381000"/>
          </a:xfrm>
        </p:spPr>
        <p:txBody>
          <a:bodyPr>
            <a:normAutofit fontScale="90000"/>
          </a:bodyPr>
          <a:lstStyle/>
          <a:p>
            <a:r>
              <a:rPr lang="en-US" dirty="0" smtClean="0"/>
              <a:t>Table Tags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2487538"/>
              </p:ext>
            </p:extLst>
          </p:nvPr>
        </p:nvGraphicFramePr>
        <p:xfrm>
          <a:off x="304800" y="762001"/>
          <a:ext cx="8686800" cy="5825366"/>
        </p:xfrm>
        <a:graphic>
          <a:graphicData uri="http://schemas.openxmlformats.org/drawingml/2006/table">
            <a:tbl>
              <a:tblPr firstRow="1" bandRow="1">
                <a:tableStyleId>{21E4AEA4-8DFA-4A89-87EB-49C32662AFE0}</a:tableStyleId>
              </a:tblPr>
              <a:tblGrid>
                <a:gridCol w="1769533"/>
                <a:gridCol w="6917267"/>
              </a:tblGrid>
              <a:tr h="461598">
                <a:tc>
                  <a:txBody>
                    <a:bodyPr/>
                    <a:lstStyle/>
                    <a:p>
                      <a:r>
                        <a:rPr lang="en-US" sz="1800" dirty="0" smtClean="0"/>
                        <a:t>Tag</a:t>
                      </a:r>
                      <a:endParaRPr lang="en-US" sz="1800" dirty="0"/>
                    </a:p>
                  </a:txBody>
                  <a:tcPr/>
                </a:tc>
                <a:tc>
                  <a:txBody>
                    <a:bodyPr/>
                    <a:lstStyle/>
                    <a:p>
                      <a:r>
                        <a:rPr lang="en-US" sz="1800" dirty="0" smtClean="0"/>
                        <a:t>Description</a:t>
                      </a:r>
                      <a:endParaRPr lang="en-US" sz="1800" dirty="0"/>
                    </a:p>
                  </a:txBody>
                  <a:tcPr/>
                </a:tc>
              </a:tr>
              <a:tr h="513546">
                <a:tc>
                  <a:txBody>
                    <a:bodyPr/>
                    <a:lstStyle/>
                    <a:p>
                      <a:pPr algn="l" fontAlgn="t"/>
                      <a:r>
                        <a:rPr lang="en-US" sz="1800" dirty="0" smtClean="0"/>
                        <a:t>&lt;table&gt;</a:t>
                      </a:r>
                      <a:endParaRPr lang="en-US" sz="1800" dirty="0">
                        <a:solidFill>
                          <a:schemeClr val="tx1"/>
                        </a:solidFill>
                      </a:endParaRPr>
                    </a:p>
                  </a:txBody>
                  <a:tcPr marL="152400" marR="76200" marT="76200" marB="76200"/>
                </a:tc>
                <a:tc>
                  <a:txBody>
                    <a:bodyPr/>
                    <a:lstStyle/>
                    <a:p>
                      <a:pPr algn="l" fontAlgn="t"/>
                      <a:r>
                        <a:rPr lang="en-US" sz="1800" dirty="0"/>
                        <a:t>Defines a table</a:t>
                      </a:r>
                    </a:p>
                  </a:txBody>
                  <a:tcPr marL="76200" marR="76200" marT="76200" marB="76200"/>
                </a:tc>
              </a:tr>
              <a:tr h="513546">
                <a:tc>
                  <a:txBody>
                    <a:bodyPr/>
                    <a:lstStyle/>
                    <a:p>
                      <a:pPr algn="l" fontAlgn="t"/>
                      <a:r>
                        <a:rPr lang="en-US" sz="1800" dirty="0" smtClean="0"/>
                        <a:t>&lt;th&gt;</a:t>
                      </a:r>
                      <a:endParaRPr lang="en-US" sz="1800" dirty="0"/>
                    </a:p>
                  </a:txBody>
                  <a:tcPr marL="152400" marR="76200" marT="76200" marB="76200"/>
                </a:tc>
                <a:tc>
                  <a:txBody>
                    <a:bodyPr/>
                    <a:lstStyle/>
                    <a:p>
                      <a:pPr algn="l" fontAlgn="t"/>
                      <a:r>
                        <a:rPr lang="en-US" sz="1800" dirty="0"/>
                        <a:t>Defines a header cell in a table</a:t>
                      </a:r>
                    </a:p>
                  </a:txBody>
                  <a:tcPr marL="76200" marR="76200" marT="76200" marB="76200"/>
                </a:tc>
              </a:tr>
              <a:tr h="513546">
                <a:tc>
                  <a:txBody>
                    <a:bodyPr/>
                    <a:lstStyle/>
                    <a:p>
                      <a:pPr algn="l" fontAlgn="t"/>
                      <a:r>
                        <a:rPr lang="en-US" sz="1800" dirty="0" smtClean="0"/>
                        <a:t>&lt;tr&gt;</a:t>
                      </a:r>
                      <a:endParaRPr lang="en-US" sz="1800" dirty="0"/>
                    </a:p>
                  </a:txBody>
                  <a:tcPr marL="152400" marR="76200" marT="76200" marB="76200"/>
                </a:tc>
                <a:tc>
                  <a:txBody>
                    <a:bodyPr/>
                    <a:lstStyle/>
                    <a:p>
                      <a:pPr algn="l" fontAlgn="t"/>
                      <a:r>
                        <a:rPr lang="en-US" sz="1800" dirty="0"/>
                        <a:t>Defines a row in a table</a:t>
                      </a:r>
                    </a:p>
                  </a:txBody>
                  <a:tcPr marL="76200" marR="76200" marT="76200" marB="76200"/>
                </a:tc>
              </a:tr>
              <a:tr h="513546">
                <a:tc>
                  <a:txBody>
                    <a:bodyPr/>
                    <a:lstStyle/>
                    <a:p>
                      <a:pPr algn="l" fontAlgn="t"/>
                      <a:r>
                        <a:rPr lang="en-US" sz="1800" dirty="0" smtClean="0"/>
                        <a:t>&lt;td&gt;</a:t>
                      </a:r>
                      <a:endParaRPr lang="en-US" sz="1800" dirty="0"/>
                    </a:p>
                  </a:txBody>
                  <a:tcPr marL="152400" marR="76200" marT="76200" marB="76200"/>
                </a:tc>
                <a:tc>
                  <a:txBody>
                    <a:bodyPr/>
                    <a:lstStyle/>
                    <a:p>
                      <a:pPr algn="l" fontAlgn="t"/>
                      <a:r>
                        <a:rPr lang="en-US" sz="1800" dirty="0"/>
                        <a:t>Defines a cell in a table</a:t>
                      </a:r>
                    </a:p>
                  </a:txBody>
                  <a:tcPr marL="76200" marR="76200" marT="76200" marB="76200"/>
                </a:tc>
              </a:tr>
              <a:tr h="513546">
                <a:tc>
                  <a:txBody>
                    <a:bodyPr/>
                    <a:lstStyle/>
                    <a:p>
                      <a:pPr algn="l" fontAlgn="t"/>
                      <a:r>
                        <a:rPr lang="en-US" sz="1800" dirty="0" smtClean="0"/>
                        <a:t>&lt;caption&gt;</a:t>
                      </a:r>
                      <a:endParaRPr lang="en-US" sz="1800" dirty="0"/>
                    </a:p>
                  </a:txBody>
                  <a:tcPr marL="152400" marR="76200" marT="76200" marB="76200"/>
                </a:tc>
                <a:tc>
                  <a:txBody>
                    <a:bodyPr/>
                    <a:lstStyle/>
                    <a:p>
                      <a:pPr algn="l" fontAlgn="t"/>
                      <a:r>
                        <a:rPr lang="en-US" sz="1800" dirty="0"/>
                        <a:t>Defines a table caption</a:t>
                      </a:r>
                    </a:p>
                  </a:txBody>
                  <a:tcPr marL="76200" marR="76200" marT="76200" marB="76200"/>
                </a:tc>
              </a:tr>
              <a:tr h="513546">
                <a:tc>
                  <a:txBody>
                    <a:bodyPr/>
                    <a:lstStyle/>
                    <a:p>
                      <a:pPr algn="l" fontAlgn="t"/>
                      <a:r>
                        <a:rPr lang="en-US" sz="1800" dirty="0" smtClean="0"/>
                        <a:t>&lt;colgroup&gt;</a:t>
                      </a:r>
                      <a:endParaRPr lang="en-US" sz="1800" dirty="0"/>
                    </a:p>
                  </a:txBody>
                  <a:tcPr marL="152400" marR="76200" marT="76200" marB="76200"/>
                </a:tc>
                <a:tc>
                  <a:txBody>
                    <a:bodyPr/>
                    <a:lstStyle/>
                    <a:p>
                      <a:pPr algn="l" fontAlgn="t"/>
                      <a:r>
                        <a:rPr lang="en-US" sz="1800" dirty="0"/>
                        <a:t>Specifies a group of one or more </a:t>
                      </a:r>
                      <a:r>
                        <a:rPr lang="en-US" sz="1800" dirty="0" smtClean="0"/>
                        <a:t>columns </a:t>
                      </a:r>
                      <a:r>
                        <a:rPr lang="en-US" sz="1800" dirty="0"/>
                        <a:t>in a table for formatting</a:t>
                      </a:r>
                    </a:p>
                  </a:txBody>
                  <a:tcPr marL="76200" marR="76200" marT="76200" marB="76200"/>
                </a:tc>
              </a:tr>
              <a:tr h="741854">
                <a:tc>
                  <a:txBody>
                    <a:bodyPr/>
                    <a:lstStyle/>
                    <a:p>
                      <a:pPr algn="l" fontAlgn="t"/>
                      <a:r>
                        <a:rPr lang="en-US" sz="1800" dirty="0" smtClean="0"/>
                        <a:t>&lt;col&gt;</a:t>
                      </a:r>
                      <a:endParaRPr lang="en-US" sz="1800" dirty="0"/>
                    </a:p>
                  </a:txBody>
                  <a:tcPr marL="152400" marR="76200" marT="76200" marB="76200"/>
                </a:tc>
                <a:tc>
                  <a:txBody>
                    <a:bodyPr/>
                    <a:lstStyle/>
                    <a:p>
                      <a:pPr algn="l" fontAlgn="t"/>
                      <a:r>
                        <a:rPr lang="en-US" sz="1800" dirty="0"/>
                        <a:t>Specifies column properties for each column within a &lt;colgroup&gt; element</a:t>
                      </a:r>
                    </a:p>
                  </a:txBody>
                  <a:tcPr marL="76200" marR="76200" marT="76200" marB="76200"/>
                </a:tc>
              </a:tr>
              <a:tr h="513546">
                <a:tc>
                  <a:txBody>
                    <a:bodyPr/>
                    <a:lstStyle/>
                    <a:p>
                      <a:pPr algn="l" fontAlgn="t"/>
                      <a:r>
                        <a:rPr lang="en-US" sz="1800" dirty="0" smtClean="0"/>
                        <a:t>&lt;thead&gt;</a:t>
                      </a:r>
                      <a:endParaRPr lang="en-US" sz="1800" dirty="0"/>
                    </a:p>
                  </a:txBody>
                  <a:tcPr marL="152400" marR="76200" marT="76200" marB="76200"/>
                </a:tc>
                <a:tc>
                  <a:txBody>
                    <a:bodyPr/>
                    <a:lstStyle/>
                    <a:p>
                      <a:pPr algn="l" fontAlgn="t"/>
                      <a:r>
                        <a:rPr lang="en-US" sz="1800" dirty="0"/>
                        <a:t>Groups the header content in a table</a:t>
                      </a:r>
                    </a:p>
                  </a:txBody>
                  <a:tcPr marL="76200" marR="76200" marT="76200" marB="76200"/>
                </a:tc>
              </a:tr>
              <a:tr h="513546">
                <a:tc>
                  <a:txBody>
                    <a:bodyPr/>
                    <a:lstStyle/>
                    <a:p>
                      <a:pPr algn="l" fontAlgn="t"/>
                      <a:r>
                        <a:rPr lang="en-US" sz="1800" dirty="0" smtClean="0"/>
                        <a:t>&lt;tbody&gt;</a:t>
                      </a:r>
                      <a:endParaRPr lang="en-US" sz="1800" dirty="0"/>
                    </a:p>
                  </a:txBody>
                  <a:tcPr marL="152400" marR="76200" marT="76200" marB="76200"/>
                </a:tc>
                <a:tc>
                  <a:txBody>
                    <a:bodyPr/>
                    <a:lstStyle/>
                    <a:p>
                      <a:pPr algn="l" fontAlgn="t"/>
                      <a:r>
                        <a:rPr lang="en-US" sz="1800" dirty="0"/>
                        <a:t>Groups the body content in a table</a:t>
                      </a:r>
                    </a:p>
                  </a:txBody>
                  <a:tcPr marL="76200" marR="76200" marT="76200" marB="76200"/>
                </a:tc>
              </a:tr>
              <a:tr h="513546">
                <a:tc>
                  <a:txBody>
                    <a:bodyPr/>
                    <a:lstStyle/>
                    <a:p>
                      <a:pPr algn="l" fontAlgn="t"/>
                      <a:r>
                        <a:rPr lang="en-US" sz="1800" dirty="0" smtClean="0"/>
                        <a:t>&lt;tfoot&gt;</a:t>
                      </a:r>
                      <a:endParaRPr lang="en-US" sz="1800" dirty="0"/>
                    </a:p>
                  </a:txBody>
                  <a:tcPr marL="152400" marR="76200" marT="76200" marB="76200"/>
                </a:tc>
                <a:tc>
                  <a:txBody>
                    <a:bodyPr/>
                    <a:lstStyle/>
                    <a:p>
                      <a:pPr algn="l" fontAlgn="t"/>
                      <a:r>
                        <a:rPr lang="en-US" sz="1800" dirty="0"/>
                        <a:t>Groups the footer content in a </a:t>
                      </a:r>
                      <a:r>
                        <a:rPr lang="en-US" sz="1800" dirty="0" smtClean="0"/>
                        <a:t>table</a:t>
                      </a:r>
                    </a:p>
                  </a:txBody>
                  <a:tcPr marL="76200" marR="76200" marT="76200" marB="76200"/>
                </a:tc>
              </a:tr>
            </a:tbl>
          </a:graphicData>
        </a:graphic>
      </p:graphicFrame>
    </p:spTree>
    <p:extLst>
      <p:ext uri="{BB962C8B-B14F-4D97-AF65-F5344CB8AC3E}">
        <p14:creationId xmlns:p14="http://schemas.microsoft.com/office/powerpoint/2010/main" val="100820336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400" dirty="0" smtClean="0"/>
              <a:t>Attributes used with table</a:t>
            </a:r>
            <a:endParaRPr lang="en-US" sz="4400" dirty="0"/>
          </a:p>
        </p:txBody>
      </p:sp>
      <p:sp>
        <p:nvSpPr>
          <p:cNvPr id="3" name="Content Placeholder 2"/>
          <p:cNvSpPr>
            <a:spLocks noGrp="1"/>
          </p:cNvSpPr>
          <p:nvPr>
            <p:ph idx="1"/>
          </p:nvPr>
        </p:nvSpPr>
        <p:spPr/>
        <p:txBody>
          <a:bodyPr/>
          <a:lstStyle/>
          <a:p>
            <a:r>
              <a:rPr lang="en-US" dirty="0" smtClean="0"/>
              <a:t>We can use all the global attributes </a:t>
            </a:r>
          </a:p>
          <a:p>
            <a:r>
              <a:rPr lang="en-US" dirty="0" smtClean="0"/>
              <a:t>Apart from global attributes we have,	</a:t>
            </a:r>
          </a:p>
          <a:p>
            <a:pPr lvl="1"/>
            <a:r>
              <a:rPr lang="en-US" dirty="0" smtClean="0"/>
              <a:t>bgcolor</a:t>
            </a:r>
          </a:p>
          <a:p>
            <a:pPr lvl="1"/>
            <a:r>
              <a:rPr lang="en-US" dirty="0" smtClean="0"/>
              <a:t>background</a:t>
            </a:r>
          </a:p>
          <a:p>
            <a:pPr lvl="1"/>
            <a:r>
              <a:rPr lang="en-US" dirty="0" smtClean="0"/>
              <a:t>colspan</a:t>
            </a:r>
          </a:p>
          <a:p>
            <a:pPr lvl="1"/>
            <a:r>
              <a:rPr lang="en-US" dirty="0" smtClean="0"/>
              <a:t>rowspan</a:t>
            </a:r>
          </a:p>
          <a:p>
            <a:pPr lvl="1"/>
            <a:r>
              <a:rPr lang="en-US" dirty="0" smtClean="0"/>
              <a:t>width</a:t>
            </a:r>
          </a:p>
          <a:p>
            <a:pPr lvl="1"/>
            <a:r>
              <a:rPr lang="en-US" dirty="0" smtClean="0"/>
              <a:t>border</a:t>
            </a:r>
          </a:p>
          <a:p>
            <a:pPr lvl="1"/>
            <a:r>
              <a:rPr lang="en-US" dirty="0" smtClean="0"/>
              <a:t>span</a:t>
            </a:r>
          </a:p>
          <a:p>
            <a:pPr lvl="1"/>
            <a:endParaRPr lang="en-US" dirty="0" smtClean="0"/>
          </a:p>
          <a:p>
            <a:pPr lvl="1">
              <a:buNone/>
            </a:pPr>
            <a:endParaRPr lang="en-US" dirty="0"/>
          </a:p>
        </p:txBody>
      </p:sp>
    </p:spTree>
    <p:extLst>
      <p:ext uri="{BB962C8B-B14F-4D97-AF65-F5344CB8AC3E}">
        <p14:creationId xmlns:p14="http://schemas.microsoft.com/office/powerpoint/2010/main" val="42930655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914400"/>
          </a:xfrm>
        </p:spPr>
        <p:txBody>
          <a:bodyPr/>
          <a:lstStyle/>
          <a:p>
            <a:r>
              <a:rPr lang="en-US" dirty="0" smtClean="0"/>
              <a:t>Practice</a:t>
            </a:r>
            <a:endParaRPr lang="en-US" dirty="0"/>
          </a:p>
        </p:txBody>
      </p:sp>
      <p:pic>
        <p:nvPicPr>
          <p:cNvPr id="6" name="Content Placeholder 5" descr="tables.png"/>
          <p:cNvPicPr>
            <a:picLocks noGrp="1" noChangeAspect="1"/>
          </p:cNvPicPr>
          <p:nvPr>
            <p:ph idx="1"/>
          </p:nvPr>
        </p:nvPicPr>
        <p:blipFill>
          <a:blip r:embed="rId2"/>
          <a:stretch>
            <a:fillRect/>
          </a:stretch>
        </p:blipFill>
        <p:spPr>
          <a:xfrm>
            <a:off x="1219200" y="1676400"/>
            <a:ext cx="6629400" cy="4267200"/>
          </a:xfrm>
        </p:spPr>
      </p:pic>
    </p:spTree>
    <p:extLst>
      <p:ext uri="{BB962C8B-B14F-4D97-AF65-F5344CB8AC3E}">
        <p14:creationId xmlns:p14="http://schemas.microsoft.com/office/powerpoint/2010/main" val="101519671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Practice </a:t>
            </a:r>
            <a:endParaRPr lang="en-US" dirty="0"/>
          </a:p>
        </p:txBody>
      </p:sp>
      <p:pic>
        <p:nvPicPr>
          <p:cNvPr id="4" name="Content Placeholder 3" descr="tables2.png"/>
          <p:cNvPicPr>
            <a:picLocks noGrp="1" noChangeAspect="1"/>
          </p:cNvPicPr>
          <p:nvPr>
            <p:ph idx="1"/>
          </p:nvPr>
        </p:nvPicPr>
        <p:blipFill>
          <a:blip r:embed="rId2"/>
          <a:stretch>
            <a:fillRect/>
          </a:stretch>
        </p:blipFill>
        <p:spPr>
          <a:xfrm>
            <a:off x="1066800" y="2362200"/>
            <a:ext cx="6781800" cy="3200400"/>
          </a:xfrm>
        </p:spPr>
      </p:pic>
    </p:spTree>
    <p:extLst>
      <p:ext uri="{BB962C8B-B14F-4D97-AF65-F5344CB8AC3E}">
        <p14:creationId xmlns:p14="http://schemas.microsoft.com/office/powerpoint/2010/main" val="32009160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Forms</a:t>
            </a:r>
            <a:endParaRPr lang="en-US" dirty="0"/>
          </a:p>
        </p:txBody>
      </p:sp>
      <p:sp>
        <p:nvSpPr>
          <p:cNvPr id="3" name="Content Placeholder 2"/>
          <p:cNvSpPr>
            <a:spLocks noGrp="1"/>
          </p:cNvSpPr>
          <p:nvPr>
            <p:ph idx="1"/>
          </p:nvPr>
        </p:nvSpPr>
        <p:spPr/>
        <p:txBody>
          <a:bodyPr/>
          <a:lstStyle/>
          <a:p>
            <a:r>
              <a:rPr lang="en-US" dirty="0" smtClean="0"/>
              <a:t>An HTML form is used to collect user input. The user input is most often sent to a server for processing</a:t>
            </a:r>
            <a:r>
              <a:rPr lang="en-US" dirty="0" smtClean="0">
                <a:solidFill>
                  <a:srgbClr val="884051"/>
                </a:solidFill>
              </a:rPr>
              <a:t>.&lt;form&gt;&lt;/form&gt;</a:t>
            </a:r>
            <a:endParaRPr lang="en-US" dirty="0">
              <a:solidFill>
                <a:srgbClr val="884051"/>
              </a:solidFill>
            </a:endParaRPr>
          </a:p>
        </p:txBody>
      </p:sp>
    </p:spTree>
    <p:extLst>
      <p:ext uri="{BB962C8B-B14F-4D97-AF65-F5344CB8AC3E}">
        <p14:creationId xmlns:p14="http://schemas.microsoft.com/office/powerpoint/2010/main" val="17134619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Elements</a:t>
            </a:r>
            <a:endParaRPr lang="en-US" dirty="0"/>
          </a:p>
        </p:txBody>
      </p:sp>
      <p:sp>
        <p:nvSpPr>
          <p:cNvPr id="3" name="Content Placeholder 2"/>
          <p:cNvSpPr>
            <a:spLocks noGrp="1"/>
          </p:cNvSpPr>
          <p:nvPr>
            <p:ph idx="1"/>
          </p:nvPr>
        </p:nvSpPr>
        <p:spPr/>
        <p:txBody>
          <a:bodyPr>
            <a:normAutofit fontScale="92500" lnSpcReduction="10000"/>
          </a:bodyPr>
          <a:lstStyle/>
          <a:p>
            <a:pPr marL="514350" indent="-514350">
              <a:buFont typeface="+mj-lt"/>
              <a:buAutoNum type="arabicPeriod"/>
            </a:pPr>
            <a:r>
              <a:rPr lang="en-US" dirty="0" smtClean="0"/>
              <a:t>&lt;input&gt;</a:t>
            </a:r>
          </a:p>
          <a:p>
            <a:pPr marL="514350" indent="-514350">
              <a:buFont typeface="+mj-lt"/>
              <a:buAutoNum type="arabicPeriod"/>
            </a:pPr>
            <a:r>
              <a:rPr lang="en-US" dirty="0" smtClean="0"/>
              <a:t>&lt;label&gt;</a:t>
            </a:r>
          </a:p>
          <a:p>
            <a:pPr marL="514350" indent="-514350">
              <a:buFont typeface="+mj-lt"/>
              <a:buAutoNum type="arabicPeriod"/>
            </a:pPr>
            <a:r>
              <a:rPr lang="en-US" dirty="0" smtClean="0"/>
              <a:t>&lt;select&gt;</a:t>
            </a:r>
          </a:p>
          <a:p>
            <a:pPr marL="514350" indent="-514350">
              <a:buFont typeface="+mj-lt"/>
              <a:buAutoNum type="arabicPeriod"/>
            </a:pPr>
            <a:r>
              <a:rPr lang="en-US" dirty="0"/>
              <a:t>&lt;option</a:t>
            </a:r>
            <a:r>
              <a:rPr lang="en-US" dirty="0" smtClean="0"/>
              <a:t>&gt;</a:t>
            </a:r>
          </a:p>
          <a:p>
            <a:pPr marL="514350" indent="-514350">
              <a:buFont typeface="+mj-lt"/>
              <a:buAutoNum type="arabicPeriod"/>
            </a:pPr>
            <a:r>
              <a:rPr lang="en-US" dirty="0" smtClean="0"/>
              <a:t>&lt;textarea&gt;</a:t>
            </a:r>
          </a:p>
          <a:p>
            <a:pPr marL="514350" indent="-514350">
              <a:buFont typeface="+mj-lt"/>
              <a:buAutoNum type="arabicPeriod"/>
            </a:pPr>
            <a:r>
              <a:rPr lang="en-US" dirty="0" smtClean="0"/>
              <a:t>&lt;button&gt;</a:t>
            </a:r>
          </a:p>
          <a:p>
            <a:pPr marL="514350" indent="-514350">
              <a:buFont typeface="+mj-lt"/>
              <a:buAutoNum type="arabicPeriod"/>
            </a:pPr>
            <a:r>
              <a:rPr lang="en-US" dirty="0" smtClean="0"/>
              <a:t>&lt;fieldset&gt;</a:t>
            </a:r>
          </a:p>
          <a:p>
            <a:pPr marL="514350" indent="-514350">
              <a:buFont typeface="+mj-lt"/>
              <a:buAutoNum type="arabicPeriod"/>
            </a:pPr>
            <a:r>
              <a:rPr lang="en-US" dirty="0" smtClean="0"/>
              <a:t>&lt;legend&gt;</a:t>
            </a:r>
          </a:p>
          <a:p>
            <a:pPr marL="514350" indent="-514350">
              <a:buFont typeface="+mj-lt"/>
              <a:buAutoNum type="arabicPeriod"/>
            </a:pPr>
            <a:r>
              <a:rPr lang="en-US" dirty="0" smtClean="0"/>
              <a:t>&lt;datalist id=‘’&gt;</a:t>
            </a:r>
          </a:p>
          <a:p>
            <a:pPr marL="514350" indent="-514350">
              <a:buFont typeface="+mj-lt"/>
              <a:buAutoNum type="arabicPeriod"/>
            </a:pPr>
            <a:r>
              <a:rPr lang="en-US" dirty="0" smtClean="0"/>
              <a:t>&lt;output&gt;</a:t>
            </a:r>
          </a:p>
          <a:p>
            <a:endParaRPr lang="en-US" dirty="0"/>
          </a:p>
        </p:txBody>
      </p:sp>
    </p:spTree>
    <p:extLst>
      <p:ext uri="{BB962C8B-B14F-4D97-AF65-F5344CB8AC3E}">
        <p14:creationId xmlns:p14="http://schemas.microsoft.com/office/powerpoint/2010/main" val="210802927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14400"/>
          </a:xfrm>
        </p:spPr>
        <p:txBody>
          <a:bodyPr/>
          <a:lstStyle/>
          <a:p>
            <a:r>
              <a:rPr lang="en-US" dirty="0" smtClean="0"/>
              <a:t>HTML Input Types</a:t>
            </a:r>
            <a:endParaRPr lang="en-US" dirty="0"/>
          </a:p>
        </p:txBody>
      </p:sp>
      <p:sp>
        <p:nvSpPr>
          <p:cNvPr id="3" name="Content Placeholder 2"/>
          <p:cNvSpPr>
            <a:spLocks noGrp="1"/>
          </p:cNvSpPr>
          <p:nvPr>
            <p:ph idx="1"/>
          </p:nvPr>
        </p:nvSpPr>
        <p:spPr>
          <a:xfrm>
            <a:off x="762000" y="2057400"/>
            <a:ext cx="7745505" cy="4648199"/>
          </a:xfrm>
        </p:spPr>
        <p:txBody>
          <a:bodyPr>
            <a:normAutofit fontScale="85000" lnSpcReduction="20000"/>
          </a:bodyPr>
          <a:lstStyle/>
          <a:p>
            <a:r>
              <a:rPr lang="en-US" sz="3200" dirty="0"/>
              <a:t>&lt;input type="text"&gt;</a:t>
            </a:r>
          </a:p>
          <a:p>
            <a:r>
              <a:rPr lang="en-US" sz="3200" dirty="0"/>
              <a:t>&lt;input type="number"&gt;</a:t>
            </a:r>
          </a:p>
          <a:p>
            <a:r>
              <a:rPr lang="en-US" sz="3200" dirty="0"/>
              <a:t>&lt;input type="password"&gt;</a:t>
            </a:r>
          </a:p>
          <a:p>
            <a:r>
              <a:rPr lang="en-US" sz="2900" dirty="0"/>
              <a:t>&lt;input type="email"&gt;</a:t>
            </a:r>
            <a:endParaRPr lang="en-US" sz="2900" dirty="0" smtClean="0"/>
          </a:p>
          <a:p>
            <a:r>
              <a:rPr lang="en-US" sz="2900" dirty="0" smtClean="0"/>
              <a:t>&lt;input type="date"&gt;</a:t>
            </a:r>
          </a:p>
          <a:p>
            <a:r>
              <a:rPr lang="en-US" sz="2900" dirty="0" smtClean="0"/>
              <a:t>&lt;input type="datetime-local"&gt;</a:t>
            </a:r>
          </a:p>
          <a:p>
            <a:r>
              <a:rPr lang="en-US" sz="3200" dirty="0"/>
              <a:t>&lt;input type="time"&gt;</a:t>
            </a:r>
          </a:p>
          <a:p>
            <a:r>
              <a:rPr lang="en-US" sz="3200" dirty="0"/>
              <a:t>&lt;input type="week"&gt;</a:t>
            </a:r>
          </a:p>
          <a:p>
            <a:r>
              <a:rPr lang="en-US" sz="2900" dirty="0"/>
              <a:t>&lt;input type="month"&gt;</a:t>
            </a:r>
          </a:p>
          <a:p>
            <a:r>
              <a:rPr lang="en-US" sz="3200" dirty="0"/>
              <a:t>&lt;input type="checkbox</a:t>
            </a:r>
            <a:r>
              <a:rPr lang="en-US" sz="3200" dirty="0" smtClean="0"/>
              <a:t>"&gt;</a:t>
            </a:r>
          </a:p>
          <a:p>
            <a:r>
              <a:rPr lang="en-US" sz="3200" dirty="0"/>
              <a:t>&lt;input type="radio"&gt;</a:t>
            </a:r>
          </a:p>
          <a:p>
            <a:endParaRPr lang="en-US" sz="2900" dirty="0" smtClean="0"/>
          </a:p>
          <a:p>
            <a:endParaRPr lang="en-US" dirty="0"/>
          </a:p>
        </p:txBody>
      </p:sp>
    </p:spTree>
    <p:extLst>
      <p:ext uri="{BB962C8B-B14F-4D97-AF65-F5344CB8AC3E}">
        <p14:creationId xmlns:p14="http://schemas.microsoft.com/office/powerpoint/2010/main" val="22791903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04800" y="304800"/>
            <a:ext cx="8610600" cy="6324600"/>
          </a:xfrm>
        </p:spPr>
      </p:pic>
    </p:spTree>
    <p:extLst>
      <p:ext uri="{BB962C8B-B14F-4D97-AF65-F5344CB8AC3E}">
        <p14:creationId xmlns:p14="http://schemas.microsoft.com/office/powerpoint/2010/main" val="41999152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867400"/>
          </a:xfrm>
        </p:spPr>
        <p:txBody>
          <a:bodyPr>
            <a:normAutofit lnSpcReduction="10000"/>
          </a:bodyPr>
          <a:lstStyle/>
          <a:p>
            <a:endParaRPr lang="en-US" sz="2800" dirty="0" smtClean="0"/>
          </a:p>
          <a:p>
            <a:r>
              <a:rPr lang="en-US" sz="2800" dirty="0" smtClean="0"/>
              <a:t>&lt;</a:t>
            </a:r>
            <a:r>
              <a:rPr lang="en-US" sz="2800" dirty="0"/>
              <a:t>input type="color"&gt;</a:t>
            </a:r>
          </a:p>
          <a:p>
            <a:r>
              <a:rPr lang="en-US" sz="2800" dirty="0"/>
              <a:t>&lt;input type="file</a:t>
            </a:r>
            <a:r>
              <a:rPr lang="en-US" sz="2800" dirty="0" smtClean="0"/>
              <a:t>"&gt;</a:t>
            </a:r>
            <a:endParaRPr lang="en-US" sz="2800" dirty="0"/>
          </a:p>
          <a:p>
            <a:r>
              <a:rPr lang="en-US" sz="2800" dirty="0" smtClean="0"/>
              <a:t>&lt;input type="range"&gt;</a:t>
            </a:r>
          </a:p>
          <a:p>
            <a:r>
              <a:rPr lang="en-US" sz="2800" dirty="0" smtClean="0"/>
              <a:t>&lt;</a:t>
            </a:r>
            <a:r>
              <a:rPr lang="en-US" sz="2800" dirty="0"/>
              <a:t>input type="hidden"&gt;</a:t>
            </a:r>
          </a:p>
          <a:p>
            <a:r>
              <a:rPr lang="en-US" sz="2800" dirty="0"/>
              <a:t>&lt;input type="image"&gt;</a:t>
            </a:r>
          </a:p>
          <a:p>
            <a:r>
              <a:rPr lang="en-US" sz="2800" dirty="0" smtClean="0"/>
              <a:t>&lt;input type="tel"&gt;</a:t>
            </a:r>
          </a:p>
          <a:p>
            <a:r>
              <a:rPr lang="en-US" sz="2800" dirty="0"/>
              <a:t>&lt;input type="search</a:t>
            </a:r>
            <a:r>
              <a:rPr lang="en-US" sz="2800" dirty="0" smtClean="0"/>
              <a:t>"&gt;</a:t>
            </a:r>
          </a:p>
          <a:p>
            <a:r>
              <a:rPr lang="en-US" sz="2800" dirty="0" smtClean="0"/>
              <a:t>&lt;input type="url"&gt;</a:t>
            </a:r>
          </a:p>
          <a:p>
            <a:r>
              <a:rPr lang="en-US" sz="2800" dirty="0" smtClean="0"/>
              <a:t>&lt;</a:t>
            </a:r>
            <a:r>
              <a:rPr lang="en-US" sz="2800" dirty="0"/>
              <a:t>input type="button</a:t>
            </a:r>
            <a:r>
              <a:rPr lang="en-US" sz="2800" dirty="0" smtClean="0"/>
              <a:t>"&gt;</a:t>
            </a:r>
          </a:p>
          <a:p>
            <a:r>
              <a:rPr lang="en-US" sz="2800" dirty="0"/>
              <a:t>&lt;input type="reset"&gt;</a:t>
            </a:r>
          </a:p>
          <a:p>
            <a:r>
              <a:rPr lang="en-US" sz="2800" dirty="0"/>
              <a:t>&lt;input type="submit"&gt;</a:t>
            </a:r>
          </a:p>
          <a:p>
            <a:pPr marL="0" indent="0">
              <a:buNone/>
            </a:pPr>
            <a:endParaRPr lang="en-US" sz="2800" dirty="0"/>
          </a:p>
          <a:p>
            <a:pPr marL="0" indent="0">
              <a:buNone/>
            </a:pPr>
            <a:endParaRPr lang="en-US" dirty="0"/>
          </a:p>
        </p:txBody>
      </p:sp>
    </p:spTree>
    <p:extLst>
      <p:ext uri="{BB962C8B-B14F-4D97-AF65-F5344CB8AC3E}">
        <p14:creationId xmlns:p14="http://schemas.microsoft.com/office/powerpoint/2010/main" val="95479129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228600" y="457200"/>
          <a:ext cx="8686800" cy="6121365"/>
        </p:xfrm>
        <a:graphic>
          <a:graphicData uri="http://schemas.openxmlformats.org/drawingml/2006/table">
            <a:tbl>
              <a:tblPr firstRow="1" bandRow="1">
                <a:tableStyleId>{21E4AEA4-8DFA-4A89-87EB-49C32662AFE0}</a:tableStyleId>
              </a:tblPr>
              <a:tblGrid>
                <a:gridCol w="1367366"/>
                <a:gridCol w="4881034"/>
                <a:gridCol w="2438400"/>
              </a:tblGrid>
              <a:tr h="408189">
                <a:tc>
                  <a:txBody>
                    <a:bodyPr/>
                    <a:lstStyle/>
                    <a:p>
                      <a:r>
                        <a:rPr lang="en-US" dirty="0" smtClean="0"/>
                        <a:t>Attribute</a:t>
                      </a:r>
                      <a:endParaRPr lang="en-US" dirty="0"/>
                    </a:p>
                  </a:txBody>
                  <a:tcPr/>
                </a:tc>
                <a:tc>
                  <a:txBody>
                    <a:bodyPr/>
                    <a:lstStyle/>
                    <a:p>
                      <a:r>
                        <a:rPr lang="en-US" dirty="0" smtClean="0"/>
                        <a:t>Description</a:t>
                      </a:r>
                      <a:endParaRPr lang="en-US" dirty="0"/>
                    </a:p>
                  </a:txBody>
                  <a:tcPr/>
                </a:tc>
                <a:tc>
                  <a:txBody>
                    <a:bodyPr/>
                    <a:lstStyle/>
                    <a:p>
                      <a:r>
                        <a:rPr lang="en-US" dirty="0" smtClean="0"/>
                        <a:t>Input Type Used</a:t>
                      </a:r>
                      <a:endParaRPr lang="en-US" dirty="0"/>
                    </a:p>
                  </a:txBody>
                  <a:tcPr/>
                </a:tc>
              </a:tr>
              <a:tr h="408189">
                <a:tc>
                  <a:txBody>
                    <a:bodyPr/>
                    <a:lstStyle/>
                    <a:p>
                      <a:r>
                        <a:rPr lang="en-US" dirty="0" smtClean="0"/>
                        <a:t>Value</a:t>
                      </a:r>
                      <a:endParaRPr lang="en-US" dirty="0"/>
                    </a:p>
                  </a:txBody>
                  <a:tcPr/>
                </a:tc>
                <a:tc>
                  <a:txBody>
                    <a:bodyPr/>
                    <a:lstStyle/>
                    <a:p>
                      <a:r>
                        <a:rPr lang="en-US" dirty="0" smtClean="0"/>
                        <a:t>Used to give default value</a:t>
                      </a:r>
                      <a:r>
                        <a:rPr lang="en-US" baseline="0" dirty="0" smtClean="0"/>
                        <a:t> to an input</a:t>
                      </a:r>
                      <a:endParaRPr lang="en-US" dirty="0"/>
                    </a:p>
                  </a:txBody>
                  <a:tcPr/>
                </a:tc>
                <a:tc>
                  <a:txBody>
                    <a:bodyPr/>
                    <a:lstStyle/>
                    <a:p>
                      <a:r>
                        <a:rPr lang="en-US" dirty="0" smtClean="0"/>
                        <a:t>All</a:t>
                      </a:r>
                      <a:r>
                        <a:rPr lang="en-US" baseline="0" dirty="0" smtClean="0"/>
                        <a:t> input types</a:t>
                      </a:r>
                      <a:endParaRPr lang="en-US" dirty="0"/>
                    </a:p>
                  </a:txBody>
                  <a:tcPr/>
                </a:tc>
              </a:tr>
              <a:tr h="408189">
                <a:tc>
                  <a:txBody>
                    <a:bodyPr/>
                    <a:lstStyle/>
                    <a:p>
                      <a:r>
                        <a:rPr lang="en-US" dirty="0" smtClean="0"/>
                        <a:t>Readonly</a:t>
                      </a:r>
                      <a:endParaRPr lang="en-US" dirty="0"/>
                    </a:p>
                  </a:txBody>
                  <a:tcPr/>
                </a:tc>
                <a:tc>
                  <a:txBody>
                    <a:bodyPr/>
                    <a:lstStyle/>
                    <a:p>
                      <a:r>
                        <a:rPr lang="en-US" dirty="0" smtClean="0"/>
                        <a:t>Makes the</a:t>
                      </a:r>
                      <a:r>
                        <a:rPr lang="en-US" baseline="0" dirty="0" smtClean="0"/>
                        <a:t> input as read only format</a:t>
                      </a:r>
                      <a:endParaRPr lang="en-US" dirty="0"/>
                    </a:p>
                  </a:txBody>
                  <a:tcPr/>
                </a:tc>
                <a:tc>
                  <a:txBody>
                    <a:bodyPr/>
                    <a:lstStyle/>
                    <a:p>
                      <a:r>
                        <a:rPr lang="en-US" dirty="0" smtClean="0"/>
                        <a:t>All input types</a:t>
                      </a:r>
                      <a:endParaRPr lang="en-US" dirty="0"/>
                    </a:p>
                  </a:txBody>
                  <a:tcPr/>
                </a:tc>
              </a:tr>
              <a:tr h="408189">
                <a:tc>
                  <a:txBody>
                    <a:bodyPr/>
                    <a:lstStyle/>
                    <a:p>
                      <a:r>
                        <a:rPr lang="en-US" dirty="0" smtClean="0"/>
                        <a:t>Disabled</a:t>
                      </a:r>
                      <a:endParaRPr lang="en-US" dirty="0"/>
                    </a:p>
                  </a:txBody>
                  <a:tcPr/>
                </a:tc>
                <a:tc>
                  <a:txBody>
                    <a:bodyPr/>
                    <a:lstStyle/>
                    <a:p>
                      <a:r>
                        <a:rPr lang="en-US" dirty="0" smtClean="0"/>
                        <a:t>Cannot be selected, copied,</a:t>
                      </a:r>
                      <a:r>
                        <a:rPr lang="en-US" baseline="0" dirty="0" smtClean="0"/>
                        <a:t> edited</a:t>
                      </a:r>
                      <a:endParaRPr lang="en-US" dirty="0"/>
                    </a:p>
                  </a:txBody>
                  <a:tcPr/>
                </a:tc>
                <a:tc>
                  <a:txBody>
                    <a:bodyPr/>
                    <a:lstStyle/>
                    <a:p>
                      <a:r>
                        <a:rPr lang="en-US" dirty="0" smtClean="0"/>
                        <a:t>All input</a:t>
                      </a:r>
                      <a:r>
                        <a:rPr lang="en-US" baseline="0" dirty="0" smtClean="0"/>
                        <a:t> Types</a:t>
                      </a:r>
                      <a:endParaRPr lang="en-US" dirty="0"/>
                    </a:p>
                  </a:txBody>
                  <a:tcPr/>
                </a:tc>
              </a:tr>
              <a:tr h="714330">
                <a:tc>
                  <a:txBody>
                    <a:bodyPr/>
                    <a:lstStyle/>
                    <a:p>
                      <a:r>
                        <a:rPr lang="en-US" dirty="0" smtClean="0"/>
                        <a:t>Size</a:t>
                      </a:r>
                      <a:endParaRPr lang="en-US" dirty="0"/>
                    </a:p>
                  </a:txBody>
                  <a:tcPr/>
                </a:tc>
                <a:tc>
                  <a:txBody>
                    <a:bodyPr/>
                    <a:lstStyle/>
                    <a:p>
                      <a:r>
                        <a:rPr lang="en-US" dirty="0" smtClean="0"/>
                        <a:t>Specifies</a:t>
                      </a:r>
                      <a:r>
                        <a:rPr lang="en-US" baseline="0" dirty="0" smtClean="0"/>
                        <a:t> the visible width of an input</a:t>
                      </a:r>
                      <a:endParaRPr lang="en-US" dirty="0"/>
                    </a:p>
                  </a:txBody>
                  <a:tcPr/>
                </a:tc>
                <a:tc>
                  <a:txBody>
                    <a:bodyPr/>
                    <a:lstStyle/>
                    <a:p>
                      <a:r>
                        <a:rPr kumimoji="0" lang="en-US" kern="1200" dirty="0" smtClean="0"/>
                        <a:t>Text, search, tel, url, email, and password.</a:t>
                      </a:r>
                      <a:endParaRPr lang="en-US" dirty="0"/>
                    </a:p>
                  </a:txBody>
                  <a:tcPr/>
                </a:tc>
              </a:tr>
              <a:tr h="714330">
                <a:tc>
                  <a:txBody>
                    <a:bodyPr/>
                    <a:lstStyle/>
                    <a:p>
                      <a:r>
                        <a:rPr lang="en-US" dirty="0" smtClean="0"/>
                        <a:t>Maxlength</a:t>
                      </a:r>
                      <a:endParaRPr lang="en-US" dirty="0"/>
                    </a:p>
                  </a:txBody>
                  <a:tcPr/>
                </a:tc>
                <a:tc>
                  <a:txBody>
                    <a:bodyPr/>
                    <a:lstStyle/>
                    <a:p>
                      <a:r>
                        <a:rPr kumimoji="0" lang="en-US" kern="1200" dirty="0" smtClean="0"/>
                        <a:t>Specifies the maximum number of characters allowed in an input field.</a:t>
                      </a:r>
                      <a:endParaRPr lang="en-US" dirty="0"/>
                    </a:p>
                  </a:txBody>
                  <a:tcPr/>
                </a:tc>
                <a:tc>
                  <a:txBody>
                    <a:bodyPr/>
                    <a:lstStyle/>
                    <a:p>
                      <a:r>
                        <a:rPr lang="en-US" dirty="0" smtClean="0"/>
                        <a:t>All types (mainly</a:t>
                      </a:r>
                      <a:r>
                        <a:rPr lang="en-US" baseline="0" dirty="0" smtClean="0"/>
                        <a:t> in text)</a:t>
                      </a:r>
                      <a:endParaRPr lang="en-US" dirty="0"/>
                    </a:p>
                  </a:txBody>
                  <a:tcPr/>
                </a:tc>
              </a:tr>
              <a:tr h="1020471">
                <a:tc>
                  <a:txBody>
                    <a:bodyPr/>
                    <a:lstStyle/>
                    <a:p>
                      <a:r>
                        <a:rPr lang="en-US" dirty="0" smtClean="0"/>
                        <a:t>Min &amp; Max</a:t>
                      </a:r>
                      <a:endParaRPr lang="en-US" dirty="0"/>
                    </a:p>
                  </a:txBody>
                  <a:tcPr/>
                </a:tc>
                <a:tc>
                  <a:txBody>
                    <a:bodyPr/>
                    <a:lstStyle/>
                    <a:p>
                      <a:r>
                        <a:rPr lang="en-US" dirty="0" smtClean="0"/>
                        <a:t>Minimum and Maximum</a:t>
                      </a:r>
                      <a:r>
                        <a:rPr lang="en-US" baseline="0" dirty="0" smtClean="0"/>
                        <a:t> values for the input</a:t>
                      </a:r>
                      <a:endParaRPr lang="en-US" dirty="0"/>
                    </a:p>
                  </a:txBody>
                  <a:tcPr/>
                </a:tc>
                <a:tc>
                  <a:txBody>
                    <a:bodyPr/>
                    <a:lstStyle/>
                    <a:p>
                      <a:r>
                        <a:rPr kumimoji="0" lang="en-US" kern="1200" dirty="0" smtClean="0"/>
                        <a:t>Number, range, date, datetime-local, month, time and week.</a:t>
                      </a:r>
                      <a:endParaRPr lang="en-US" dirty="0"/>
                    </a:p>
                  </a:txBody>
                  <a:tcPr/>
                </a:tc>
              </a:tr>
              <a:tr h="408189">
                <a:tc>
                  <a:txBody>
                    <a:bodyPr/>
                    <a:lstStyle/>
                    <a:p>
                      <a:r>
                        <a:rPr lang="en-US" dirty="0" smtClean="0"/>
                        <a:t>Multiple</a:t>
                      </a:r>
                      <a:endParaRPr lang="en-US" dirty="0"/>
                    </a:p>
                  </a:txBody>
                  <a:tcPr/>
                </a:tc>
                <a:tc>
                  <a:txBody>
                    <a:bodyPr/>
                    <a:lstStyle/>
                    <a:p>
                      <a:r>
                        <a:rPr lang="en-US" dirty="0" smtClean="0"/>
                        <a:t>Allows user to select or give</a:t>
                      </a:r>
                      <a:r>
                        <a:rPr lang="en-US" baseline="0" dirty="0" smtClean="0"/>
                        <a:t> multiple values</a:t>
                      </a:r>
                      <a:endParaRPr lang="en-US" dirty="0"/>
                    </a:p>
                  </a:txBody>
                  <a:tcPr/>
                </a:tc>
                <a:tc>
                  <a:txBody>
                    <a:bodyPr/>
                    <a:lstStyle/>
                    <a:p>
                      <a:r>
                        <a:rPr lang="en-US" dirty="0" smtClean="0"/>
                        <a:t>Email, File</a:t>
                      </a:r>
                      <a:endParaRPr lang="en-US" dirty="0"/>
                    </a:p>
                  </a:txBody>
                  <a:tcPr/>
                </a:tc>
              </a:tr>
              <a:tr h="1453526">
                <a:tc>
                  <a:txBody>
                    <a:bodyPr/>
                    <a:lstStyle/>
                    <a:p>
                      <a:r>
                        <a:rPr lang="en-US" dirty="0" smtClean="0"/>
                        <a:t>Required</a:t>
                      </a:r>
                      <a:endParaRPr lang="en-US" dirty="0"/>
                    </a:p>
                  </a:txBody>
                  <a:tcPr/>
                </a:tc>
                <a:tc>
                  <a:txBody>
                    <a:bodyPr/>
                    <a:lstStyle/>
                    <a:p>
                      <a:r>
                        <a:rPr kumimoji="0" lang="en-US" b="0" i="0" kern="1200" dirty="0" smtClean="0">
                          <a:solidFill>
                            <a:schemeClr val="dk1"/>
                          </a:solidFill>
                          <a:latin typeface="+mn-lt"/>
                          <a:ea typeface="+mn-ea"/>
                          <a:cs typeface="+mn-cs"/>
                        </a:rPr>
                        <a:t>Specifies that an input field must be filled out before submitting the form</a:t>
                      </a:r>
                      <a:endParaRPr lang="en-US" dirty="0"/>
                    </a:p>
                  </a:txBody>
                  <a:tcPr/>
                </a:tc>
                <a:tc>
                  <a:txBody>
                    <a:bodyPr/>
                    <a:lstStyle/>
                    <a:p>
                      <a:r>
                        <a:rPr kumimoji="0" lang="en-US" b="0" i="0" kern="1200" dirty="0" smtClean="0">
                          <a:solidFill>
                            <a:schemeClr val="dk1"/>
                          </a:solidFill>
                          <a:latin typeface="+mn-lt"/>
                          <a:ea typeface="+mn-ea"/>
                          <a:cs typeface="+mn-cs"/>
                        </a:rPr>
                        <a:t>text, search, url, tel, email, password, date pickers, number, checkbox, radio, and file.</a:t>
                      </a:r>
                      <a:endParaRPr lang="en-US" dirty="0"/>
                    </a:p>
                  </a:txBody>
                  <a:tcPr/>
                </a:tc>
              </a:tr>
            </a:tbl>
          </a:graphicData>
        </a:graphic>
      </p:graphicFrame>
    </p:spTree>
    <p:extLst>
      <p:ext uri="{BB962C8B-B14F-4D97-AF65-F5344CB8AC3E}">
        <p14:creationId xmlns:p14="http://schemas.microsoft.com/office/powerpoint/2010/main" val="23077720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Content Placeholder 4"/>
          <p:cNvGraphicFramePr>
            <a:graphicFrameLocks noGrp="1"/>
          </p:cNvGraphicFramePr>
          <p:nvPr>
            <p:ph idx="1"/>
          </p:nvPr>
        </p:nvGraphicFramePr>
        <p:xfrm>
          <a:off x="152400" y="381002"/>
          <a:ext cx="8763000" cy="6141719"/>
        </p:xfrm>
        <a:graphic>
          <a:graphicData uri="http://schemas.openxmlformats.org/drawingml/2006/table">
            <a:tbl>
              <a:tblPr firstRow="1" bandRow="1">
                <a:tableStyleId>{21E4AEA4-8DFA-4A89-87EB-49C32662AFE0}</a:tableStyleId>
              </a:tblPr>
              <a:tblGrid>
                <a:gridCol w="2028473"/>
                <a:gridCol w="3813527"/>
                <a:gridCol w="2921000"/>
              </a:tblGrid>
              <a:tr h="491381">
                <a:tc>
                  <a:txBody>
                    <a:bodyPr/>
                    <a:lstStyle/>
                    <a:p>
                      <a:r>
                        <a:rPr lang="en-US" dirty="0" smtClean="0"/>
                        <a:t>Attribute</a:t>
                      </a:r>
                      <a:endParaRPr lang="en-US" dirty="0"/>
                    </a:p>
                  </a:txBody>
                  <a:tcPr/>
                </a:tc>
                <a:tc>
                  <a:txBody>
                    <a:bodyPr/>
                    <a:lstStyle/>
                    <a:p>
                      <a:r>
                        <a:rPr lang="en-US" dirty="0" smtClean="0"/>
                        <a:t>Description</a:t>
                      </a:r>
                      <a:endParaRPr lang="en-US" dirty="0"/>
                    </a:p>
                  </a:txBody>
                  <a:tcPr/>
                </a:tc>
                <a:tc>
                  <a:txBody>
                    <a:bodyPr/>
                    <a:lstStyle/>
                    <a:p>
                      <a:r>
                        <a:rPr lang="en-US" dirty="0" smtClean="0"/>
                        <a:t>Input Tags Used</a:t>
                      </a:r>
                      <a:endParaRPr lang="en-US" dirty="0"/>
                    </a:p>
                  </a:txBody>
                  <a:tcPr/>
                </a:tc>
              </a:tr>
              <a:tr h="656367">
                <a:tc>
                  <a:txBody>
                    <a:bodyPr/>
                    <a:lstStyle/>
                    <a:p>
                      <a:r>
                        <a:rPr lang="en-US" dirty="0" smtClean="0"/>
                        <a:t>Placeholder</a:t>
                      </a:r>
                      <a:endParaRPr lang="en-US" dirty="0"/>
                    </a:p>
                  </a:txBody>
                  <a:tcPr/>
                </a:tc>
                <a:tc>
                  <a:txBody>
                    <a:bodyPr/>
                    <a:lstStyle/>
                    <a:p>
                      <a:r>
                        <a:rPr kumimoji="0" lang="en-US" b="0" i="0" kern="1200" dirty="0" smtClean="0">
                          <a:solidFill>
                            <a:schemeClr val="dk1"/>
                          </a:solidFill>
                          <a:latin typeface="+mn-lt"/>
                          <a:ea typeface="+mn-ea"/>
                          <a:cs typeface="+mn-cs"/>
                        </a:rPr>
                        <a:t>Describes the expected value of an input field</a:t>
                      </a:r>
                      <a:endParaRPr lang="en-US" dirty="0"/>
                    </a:p>
                  </a:txBody>
                  <a:tcPr/>
                </a:tc>
                <a:tc>
                  <a:txBody>
                    <a:bodyPr/>
                    <a:lstStyle/>
                    <a:p>
                      <a:r>
                        <a:rPr kumimoji="0" lang="en-US" b="0" i="0" kern="1200" dirty="0" smtClean="0">
                          <a:solidFill>
                            <a:schemeClr val="dk1"/>
                          </a:solidFill>
                          <a:latin typeface="+mn-lt"/>
                          <a:ea typeface="+mn-ea"/>
                          <a:cs typeface="+mn-cs"/>
                        </a:rPr>
                        <a:t>Text, search, url, tel, email, and password.</a:t>
                      </a:r>
                      <a:endParaRPr lang="en-US" dirty="0"/>
                    </a:p>
                  </a:txBody>
                  <a:tcPr/>
                </a:tc>
              </a:tr>
              <a:tr h="937667">
                <a:tc>
                  <a:txBody>
                    <a:bodyPr/>
                    <a:lstStyle/>
                    <a:p>
                      <a:r>
                        <a:rPr lang="en-US" dirty="0" smtClean="0"/>
                        <a:t>Step</a:t>
                      </a:r>
                      <a:endParaRPr lang="en-US" dirty="0"/>
                    </a:p>
                  </a:txBody>
                  <a:tcPr/>
                </a:tc>
                <a:tc>
                  <a:txBody>
                    <a:bodyPr/>
                    <a:lstStyle/>
                    <a:p>
                      <a:r>
                        <a:rPr kumimoji="0" lang="en-US" b="0" i="0" kern="1200" dirty="0" smtClean="0">
                          <a:solidFill>
                            <a:schemeClr val="dk1"/>
                          </a:solidFill>
                          <a:latin typeface="+mn-lt"/>
                          <a:ea typeface="+mn-ea"/>
                          <a:cs typeface="+mn-cs"/>
                        </a:rPr>
                        <a:t>Specifies the legal number intervals for an input field.</a:t>
                      </a:r>
                      <a:endParaRPr lang="en-US" dirty="0"/>
                    </a:p>
                  </a:txBody>
                  <a:tcPr/>
                </a:tc>
                <a:tc>
                  <a:txBody>
                    <a:bodyPr/>
                    <a:lstStyle/>
                    <a:p>
                      <a:r>
                        <a:rPr kumimoji="0" lang="en-US" b="0" i="0" kern="1200" dirty="0" smtClean="0">
                          <a:solidFill>
                            <a:schemeClr val="dk1"/>
                          </a:solidFill>
                          <a:latin typeface="+mn-lt"/>
                          <a:ea typeface="+mn-ea"/>
                          <a:cs typeface="+mn-cs"/>
                        </a:rPr>
                        <a:t>Number, range, date, datetime-local, month, time and week.</a:t>
                      </a:r>
                      <a:endParaRPr lang="en-US" dirty="0"/>
                    </a:p>
                  </a:txBody>
                  <a:tcPr/>
                </a:tc>
              </a:tr>
              <a:tr h="962002">
                <a:tc>
                  <a:txBody>
                    <a:bodyPr/>
                    <a:lstStyle/>
                    <a:p>
                      <a:r>
                        <a:rPr lang="en-US" dirty="0" smtClean="0"/>
                        <a:t>Autofocus</a:t>
                      </a:r>
                      <a:endParaRPr lang="en-US" dirty="0"/>
                    </a:p>
                  </a:txBody>
                  <a:tcPr/>
                </a:tc>
                <a:tc>
                  <a:txBody>
                    <a:bodyPr/>
                    <a:lstStyle/>
                    <a:p>
                      <a:r>
                        <a:rPr kumimoji="0" lang="en-US" b="0" i="0" kern="1200" dirty="0" smtClean="0">
                          <a:solidFill>
                            <a:schemeClr val="dk1"/>
                          </a:solidFill>
                          <a:latin typeface="+mn-lt"/>
                          <a:ea typeface="+mn-ea"/>
                          <a:cs typeface="+mn-cs"/>
                        </a:rPr>
                        <a:t>Specifies that an input field should automatically get focus when the page loads.</a:t>
                      </a:r>
                      <a:endParaRPr lang="en-US" dirty="0"/>
                    </a:p>
                  </a:txBody>
                  <a:tcPr/>
                </a:tc>
                <a:tc>
                  <a:txBody>
                    <a:bodyPr/>
                    <a:lstStyle/>
                    <a:p>
                      <a:r>
                        <a:rPr lang="en-US" dirty="0" smtClean="0"/>
                        <a:t>All Type of Input</a:t>
                      </a:r>
                    </a:p>
                    <a:p>
                      <a:endParaRPr lang="en-US" dirty="0"/>
                    </a:p>
                  </a:txBody>
                  <a:tcPr/>
                </a:tc>
              </a:tr>
              <a:tr h="656367">
                <a:tc>
                  <a:txBody>
                    <a:bodyPr/>
                    <a:lstStyle/>
                    <a:p>
                      <a:r>
                        <a:rPr lang="en-US" dirty="0" smtClean="0"/>
                        <a:t>Height &amp; Width</a:t>
                      </a:r>
                      <a:endParaRPr lang="en-US" dirty="0"/>
                    </a:p>
                  </a:txBody>
                  <a:tcPr/>
                </a:tc>
                <a:tc>
                  <a:txBody>
                    <a:bodyPr/>
                    <a:lstStyle/>
                    <a:p>
                      <a:r>
                        <a:rPr kumimoji="0" lang="en-US" b="0" i="0" kern="1200" dirty="0" smtClean="0">
                          <a:solidFill>
                            <a:schemeClr val="dk1"/>
                          </a:solidFill>
                          <a:latin typeface="+mn-lt"/>
                          <a:ea typeface="+mn-ea"/>
                          <a:cs typeface="+mn-cs"/>
                        </a:rPr>
                        <a:t>Specify the height and width of an element.</a:t>
                      </a:r>
                      <a:endParaRPr lang="en-US" dirty="0"/>
                    </a:p>
                  </a:txBody>
                  <a:tcPr/>
                </a:tc>
                <a:tc>
                  <a:txBody>
                    <a:bodyPr/>
                    <a:lstStyle/>
                    <a:p>
                      <a:r>
                        <a:rPr lang="en-US" dirty="0" smtClean="0"/>
                        <a:t>Image</a:t>
                      </a:r>
                      <a:endParaRPr lang="en-US" dirty="0"/>
                    </a:p>
                  </a:txBody>
                  <a:tcPr/>
                </a:tc>
              </a:tr>
              <a:tr h="937667">
                <a:tc>
                  <a:txBody>
                    <a:bodyPr/>
                    <a:lstStyle/>
                    <a:p>
                      <a:r>
                        <a:rPr lang="en-US" dirty="0" smtClean="0"/>
                        <a:t>List</a:t>
                      </a:r>
                      <a:r>
                        <a:rPr lang="en-US" baseline="0" dirty="0" smtClean="0"/>
                        <a:t> </a:t>
                      </a:r>
                      <a:endParaRPr lang="en-US" dirty="0"/>
                    </a:p>
                  </a:txBody>
                  <a:tcPr/>
                </a:tc>
                <a:tc>
                  <a:txBody>
                    <a:bodyPr/>
                    <a:lstStyle/>
                    <a:p>
                      <a:r>
                        <a:rPr kumimoji="0" lang="en-US" b="0" i="0" kern="1200" dirty="0" smtClean="0">
                          <a:solidFill>
                            <a:schemeClr val="dk1"/>
                          </a:solidFill>
                          <a:latin typeface="+mn-lt"/>
                          <a:ea typeface="+mn-ea"/>
                          <a:cs typeface="+mn-cs"/>
                        </a:rPr>
                        <a:t>Refers to a </a:t>
                      </a:r>
                      <a:r>
                        <a:rPr lang="en-US" dirty="0" smtClean="0"/>
                        <a:t>&lt;datalist&gt;</a:t>
                      </a:r>
                      <a:r>
                        <a:rPr kumimoji="0" lang="en-US" b="0" i="0" kern="1200" dirty="0" smtClean="0">
                          <a:solidFill>
                            <a:schemeClr val="dk1"/>
                          </a:solidFill>
                          <a:latin typeface="+mn-lt"/>
                          <a:ea typeface="+mn-ea"/>
                          <a:cs typeface="+mn-cs"/>
                        </a:rPr>
                        <a:t> element that contains pre-defined options for an &lt;input&gt; element.</a:t>
                      </a:r>
                      <a:endParaRPr lang="en-US" dirty="0"/>
                    </a:p>
                  </a:txBody>
                  <a:tcPr/>
                </a:tc>
                <a:tc>
                  <a:txBody>
                    <a:bodyPr/>
                    <a:lstStyle/>
                    <a:p>
                      <a:r>
                        <a:rPr lang="en-US" dirty="0" smtClean="0"/>
                        <a:t>Datalist, Option Tags</a:t>
                      </a:r>
                      <a:endParaRPr lang="en-US" dirty="0"/>
                    </a:p>
                  </a:txBody>
                  <a:tcPr/>
                </a:tc>
              </a:tr>
              <a:tr h="1500268">
                <a:tc>
                  <a:txBody>
                    <a:bodyPr/>
                    <a:lstStyle/>
                    <a:p>
                      <a:r>
                        <a:rPr lang="en-US" dirty="0" smtClean="0"/>
                        <a:t>Auto-complete</a:t>
                      </a:r>
                      <a:endParaRPr lang="en-US" dirty="0"/>
                    </a:p>
                  </a:txBody>
                  <a:tcPr/>
                </a:tc>
                <a:tc>
                  <a:txBody>
                    <a:bodyPr/>
                    <a:lstStyle/>
                    <a:p>
                      <a:r>
                        <a:rPr kumimoji="0" lang="en-US" b="0" i="0" kern="1200" dirty="0" smtClean="0">
                          <a:solidFill>
                            <a:schemeClr val="dk1"/>
                          </a:solidFill>
                          <a:latin typeface="+mn-lt"/>
                          <a:ea typeface="+mn-ea"/>
                          <a:cs typeface="+mn-cs"/>
                        </a:rPr>
                        <a:t>Autocomplete allows the browser to predict the value. When a user starts to type in a field, the browser should display options to fill in the field, based on earlier typed values.</a:t>
                      </a:r>
                      <a:endParaRPr lang="en-US" dirty="0"/>
                    </a:p>
                  </a:txBody>
                  <a:tcPr/>
                </a:tc>
                <a:tc>
                  <a:txBody>
                    <a:bodyPr/>
                    <a:lstStyle/>
                    <a:p>
                      <a:r>
                        <a:rPr kumimoji="0" lang="en-US" b="0" i="0" kern="1200" dirty="0" smtClean="0">
                          <a:solidFill>
                            <a:schemeClr val="dk1"/>
                          </a:solidFill>
                          <a:latin typeface="+mn-lt"/>
                          <a:ea typeface="+mn-ea"/>
                          <a:cs typeface="+mn-cs"/>
                        </a:rPr>
                        <a:t>Text, search, url, tel, email, password, datepickers, range, and color.</a:t>
                      </a:r>
                      <a:endParaRPr lang="en-US" dirty="0"/>
                    </a:p>
                  </a:txBody>
                  <a:tcPr/>
                </a:tc>
              </a:tr>
            </a:tbl>
          </a:graphicData>
        </a:graphic>
      </p:graphicFrame>
    </p:spTree>
    <p:extLst>
      <p:ext uri="{BB962C8B-B14F-4D97-AF65-F5344CB8AC3E}">
        <p14:creationId xmlns:p14="http://schemas.microsoft.com/office/powerpoint/2010/main" val="28229485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458200" cy="914400"/>
          </a:xfrm>
        </p:spPr>
        <p:txBody>
          <a:bodyPr>
            <a:normAutofit fontScale="90000"/>
          </a:bodyPr>
          <a:lstStyle/>
          <a:p>
            <a:r>
              <a:rPr lang="en-US" sz="3600" dirty="0" smtClean="0"/>
              <a:t>Do a simple Registration Form using HTML</a:t>
            </a:r>
            <a:endParaRPr lang="en-US" sz="3600" dirty="0"/>
          </a:p>
        </p:txBody>
      </p:sp>
      <p:pic>
        <p:nvPicPr>
          <p:cNvPr id="6" name="Content Placeholder 5" descr="html-registration-form.png"/>
          <p:cNvPicPr>
            <a:picLocks noGrp="1" noChangeAspect="1"/>
          </p:cNvPicPr>
          <p:nvPr>
            <p:ph idx="1"/>
          </p:nvPr>
        </p:nvPicPr>
        <p:blipFill>
          <a:blip r:embed="rId2"/>
          <a:stretch>
            <a:fillRect/>
          </a:stretch>
        </p:blipFill>
        <p:spPr>
          <a:xfrm>
            <a:off x="457200" y="1447800"/>
            <a:ext cx="8382000" cy="5257800"/>
          </a:xfrm>
        </p:spPr>
      </p:pic>
    </p:spTree>
    <p:extLst>
      <p:ext uri="{BB962C8B-B14F-4D97-AF65-F5344CB8AC3E}">
        <p14:creationId xmlns:p14="http://schemas.microsoft.com/office/powerpoint/2010/main" val="13474078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85800"/>
          </a:xfrm>
        </p:spPr>
        <p:txBody>
          <a:bodyPr>
            <a:normAutofit fontScale="90000"/>
          </a:bodyPr>
          <a:lstStyle/>
          <a:p>
            <a:r>
              <a:rPr lang="en-US" dirty="0" smtClean="0"/>
              <a:t>Practice</a:t>
            </a:r>
            <a:endParaRPr lang="en-US" dirty="0"/>
          </a:p>
        </p:txBody>
      </p:sp>
      <p:pic>
        <p:nvPicPr>
          <p:cNvPr id="4" name="Content Placeholder 3" descr="FullStack-Ex1.png"/>
          <p:cNvPicPr>
            <a:picLocks noGrp="1" noChangeAspect="1"/>
          </p:cNvPicPr>
          <p:nvPr>
            <p:ph idx="1"/>
          </p:nvPr>
        </p:nvPicPr>
        <p:blipFill>
          <a:blip r:embed="rId2"/>
          <a:stretch>
            <a:fillRect/>
          </a:stretch>
        </p:blipFill>
        <p:spPr>
          <a:xfrm>
            <a:off x="381000" y="1219200"/>
            <a:ext cx="8458200" cy="5334000"/>
          </a:xfrm>
        </p:spPr>
      </p:pic>
    </p:spTree>
    <p:extLst>
      <p:ext uri="{BB962C8B-B14F-4D97-AF65-F5344CB8AC3E}">
        <p14:creationId xmlns:p14="http://schemas.microsoft.com/office/powerpoint/2010/main" val="326496098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Attributes</a:t>
            </a:r>
            <a:endParaRPr lang="en-US" dirty="0"/>
          </a:p>
        </p:txBody>
      </p:sp>
      <p:sp>
        <p:nvSpPr>
          <p:cNvPr id="3" name="Content Placeholder 2"/>
          <p:cNvSpPr>
            <a:spLocks noGrp="1"/>
          </p:cNvSpPr>
          <p:nvPr>
            <p:ph idx="1"/>
          </p:nvPr>
        </p:nvSpPr>
        <p:spPr/>
        <p:txBody>
          <a:bodyPr>
            <a:normAutofit/>
          </a:bodyPr>
          <a:lstStyle/>
          <a:p>
            <a:r>
              <a:rPr lang="en-US" dirty="0" smtClean="0"/>
              <a:t>Id – This attribute is used to identify uniquely each element within an HTML page.</a:t>
            </a:r>
          </a:p>
          <a:p>
            <a:pPr marL="0" indent="0">
              <a:buNone/>
            </a:pPr>
            <a:endParaRPr lang="en-US" dirty="0" smtClean="0"/>
          </a:p>
          <a:p>
            <a:r>
              <a:rPr lang="en-US" dirty="0" smtClean="0"/>
              <a:t>Class – This attribute is used to associate an element with a style sheet and specifies the class of element. It can be used with Java script also.</a:t>
            </a:r>
          </a:p>
          <a:p>
            <a:endParaRPr lang="en-US" dirty="0" smtClean="0"/>
          </a:p>
          <a:p>
            <a:r>
              <a:rPr lang="en-US" dirty="0" smtClean="0"/>
              <a:t>Style – It is to specify CSS rules within the element.</a:t>
            </a:r>
          </a:p>
        </p:txBody>
      </p:sp>
    </p:spTree>
    <p:extLst>
      <p:ext uri="{BB962C8B-B14F-4D97-AF65-F5344CB8AC3E}">
        <p14:creationId xmlns:p14="http://schemas.microsoft.com/office/powerpoint/2010/main" val="95939686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Classes</a:t>
            </a:r>
            <a:endParaRPr lang="en-US" dirty="0"/>
          </a:p>
        </p:txBody>
      </p:sp>
      <p:sp>
        <p:nvSpPr>
          <p:cNvPr id="3" name="Content Placeholder 2"/>
          <p:cNvSpPr>
            <a:spLocks noGrp="1"/>
          </p:cNvSpPr>
          <p:nvPr>
            <p:ph idx="1"/>
          </p:nvPr>
        </p:nvSpPr>
        <p:spPr/>
        <p:txBody>
          <a:bodyPr/>
          <a:lstStyle/>
          <a:p>
            <a:r>
              <a:rPr lang="en-US" dirty="0" smtClean="0"/>
              <a:t>class attribute is used to specify a class for an HTML element.</a:t>
            </a:r>
          </a:p>
          <a:p>
            <a:r>
              <a:rPr lang="en-US" dirty="0" smtClean="0"/>
              <a:t>Multiple HTML elements can share the same class.</a:t>
            </a:r>
          </a:p>
          <a:p>
            <a:r>
              <a:rPr lang="en-US" dirty="0" smtClean="0"/>
              <a:t>. is used to mention the class of an element in css</a:t>
            </a:r>
            <a:endParaRPr lang="en-US" dirty="0"/>
          </a:p>
        </p:txBody>
      </p:sp>
    </p:spTree>
    <p:extLst>
      <p:ext uri="{BB962C8B-B14F-4D97-AF65-F5344CB8AC3E}">
        <p14:creationId xmlns:p14="http://schemas.microsoft.com/office/powerpoint/2010/main" val="42775321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pPr>
              <a:buNone/>
            </a:pPr>
            <a:r>
              <a:rPr lang="en-US" dirty="0" smtClean="0"/>
              <a:t>&lt;style type=“text/css”&gt;</a:t>
            </a:r>
          </a:p>
          <a:p>
            <a:pPr>
              <a:buNone/>
            </a:pPr>
            <a:r>
              <a:rPr lang="en-US" dirty="0" smtClean="0"/>
              <a:t>.a{</a:t>
            </a:r>
            <a:br>
              <a:rPr lang="en-US" dirty="0" smtClean="0"/>
            </a:br>
            <a:r>
              <a:rPr lang="en-US" dirty="0" smtClean="0"/>
              <a:t>background-color: yellow;</a:t>
            </a:r>
          </a:p>
          <a:p>
            <a:pPr>
              <a:buNone/>
            </a:pPr>
            <a:r>
              <a:rPr lang="en-US" dirty="0" smtClean="0"/>
              <a:t>}</a:t>
            </a:r>
          </a:p>
          <a:p>
            <a:pPr>
              <a:buNone/>
            </a:pPr>
            <a:r>
              <a:rPr lang="en-US" dirty="0" smtClean="0"/>
              <a:t>&lt;/style&gt;</a:t>
            </a:r>
          </a:p>
          <a:p>
            <a:pPr>
              <a:buNone/>
            </a:pPr>
            <a:endParaRPr lang="en-US" dirty="0" smtClean="0"/>
          </a:p>
          <a:p>
            <a:pPr>
              <a:buNone/>
            </a:pPr>
            <a:r>
              <a:rPr lang="en-US" dirty="0" smtClean="0"/>
              <a:t>&lt;div class = “a”&gt;Hello&lt;/div&gt;</a:t>
            </a:r>
          </a:p>
        </p:txBody>
      </p:sp>
    </p:spTree>
    <p:extLst>
      <p:ext uri="{BB962C8B-B14F-4D97-AF65-F5344CB8AC3E}">
        <p14:creationId xmlns:p14="http://schemas.microsoft.com/office/powerpoint/2010/main" val="158357483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ID</a:t>
            </a:r>
            <a:endParaRPr lang="en-US" dirty="0"/>
          </a:p>
        </p:txBody>
      </p:sp>
      <p:sp>
        <p:nvSpPr>
          <p:cNvPr id="3" name="Content Placeholder 2"/>
          <p:cNvSpPr>
            <a:spLocks noGrp="1"/>
          </p:cNvSpPr>
          <p:nvPr>
            <p:ph idx="1"/>
          </p:nvPr>
        </p:nvSpPr>
        <p:spPr/>
        <p:txBody>
          <a:bodyPr>
            <a:normAutofit/>
          </a:bodyPr>
          <a:lstStyle/>
          <a:p>
            <a:r>
              <a:rPr lang="en-US" dirty="0"/>
              <a:t>I</a:t>
            </a:r>
            <a:r>
              <a:rPr lang="en-US" dirty="0" smtClean="0"/>
              <a:t>d attribute is used to specify a unique id for an HTML element.</a:t>
            </a:r>
          </a:p>
          <a:p>
            <a:r>
              <a:rPr lang="en-US" dirty="0" smtClean="0"/>
              <a:t>You cannot have more than one element with the same id in an HTML document.</a:t>
            </a:r>
          </a:p>
          <a:p>
            <a:r>
              <a:rPr lang="en-US" dirty="0" smtClean="0"/>
              <a:t>The syntax for id is: write a hash character (#), followed by an id name. </a:t>
            </a:r>
            <a:endParaRPr lang="en-US" dirty="0"/>
          </a:p>
        </p:txBody>
      </p:sp>
    </p:spTree>
    <p:extLst>
      <p:ext uri="{BB962C8B-B14F-4D97-AF65-F5344CB8AC3E}">
        <p14:creationId xmlns:p14="http://schemas.microsoft.com/office/powerpoint/2010/main" val="339700153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pPr>
              <a:buNone/>
            </a:pPr>
            <a:r>
              <a:rPr lang="en-US" dirty="0" smtClean="0"/>
              <a:t>&lt;style&gt;</a:t>
            </a:r>
          </a:p>
          <a:p>
            <a:pPr>
              <a:buNone/>
            </a:pPr>
            <a:r>
              <a:rPr lang="en-US" dirty="0" smtClean="0"/>
              <a:t>#a{</a:t>
            </a:r>
            <a:br>
              <a:rPr lang="en-US" dirty="0" smtClean="0"/>
            </a:br>
            <a:r>
              <a:rPr lang="en-US" dirty="0" smtClean="0"/>
              <a:t>background-color: yellow;</a:t>
            </a:r>
          </a:p>
          <a:p>
            <a:pPr>
              <a:buNone/>
            </a:pPr>
            <a:r>
              <a:rPr lang="en-US" dirty="0" smtClean="0"/>
              <a:t>}</a:t>
            </a:r>
          </a:p>
          <a:p>
            <a:pPr>
              <a:buNone/>
            </a:pPr>
            <a:r>
              <a:rPr lang="en-US" dirty="0" smtClean="0"/>
              <a:t>&lt;/style&gt;</a:t>
            </a:r>
          </a:p>
          <a:p>
            <a:pPr>
              <a:buNone/>
            </a:pPr>
            <a:r>
              <a:rPr lang="en-US" dirty="0" smtClean="0"/>
              <a:t>&lt;div id= “a”&gt;Hello&lt;/div&gt;</a:t>
            </a:r>
          </a:p>
          <a:p>
            <a:endParaRPr lang="en-US" dirty="0"/>
          </a:p>
        </p:txBody>
      </p:sp>
    </p:spTree>
    <p:extLst>
      <p:ext uri="{BB962C8B-B14F-4D97-AF65-F5344CB8AC3E}">
        <p14:creationId xmlns:p14="http://schemas.microsoft.com/office/powerpoint/2010/main" val="36859382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r>
              <a:rPr lang="en-US" dirty="0"/>
              <a:t>The three most common types of web design </a:t>
            </a:r>
            <a:r>
              <a:rPr lang="en-US" dirty="0" smtClean="0"/>
              <a:t>are</a:t>
            </a:r>
          </a:p>
          <a:p>
            <a:pPr lvl="1"/>
            <a:r>
              <a:rPr lang="en-US" dirty="0" smtClean="0"/>
              <a:t>Static </a:t>
            </a:r>
            <a:r>
              <a:rPr lang="en-US" dirty="0"/>
              <a:t>web </a:t>
            </a:r>
            <a:r>
              <a:rPr lang="en-US" dirty="0" smtClean="0"/>
              <a:t>design</a:t>
            </a:r>
          </a:p>
          <a:p>
            <a:pPr lvl="1"/>
            <a:r>
              <a:rPr lang="en-US" dirty="0" smtClean="0"/>
              <a:t>Dynamic web design</a:t>
            </a:r>
          </a:p>
          <a:p>
            <a:pPr lvl="1"/>
            <a:r>
              <a:rPr lang="en-US" dirty="0" smtClean="0"/>
              <a:t>eCommerce web design</a:t>
            </a:r>
            <a:endParaRPr lang="en-US" dirty="0"/>
          </a:p>
        </p:txBody>
      </p:sp>
      <p:sp>
        <p:nvSpPr>
          <p:cNvPr id="3" name="Title 2"/>
          <p:cNvSpPr>
            <a:spLocks noGrp="1"/>
          </p:cNvSpPr>
          <p:nvPr>
            <p:ph type="title"/>
          </p:nvPr>
        </p:nvSpPr>
        <p:spPr/>
        <p:txBody>
          <a:bodyPr/>
          <a:lstStyle/>
          <a:p>
            <a:r>
              <a:rPr lang="en-US" dirty="0" smtClean="0"/>
              <a:t>Types of Web Designs</a:t>
            </a:r>
            <a:endParaRPr lang="en-US" dirty="0"/>
          </a:p>
        </p:txBody>
      </p:sp>
    </p:spTree>
    <p:extLst>
      <p:ext uri="{BB962C8B-B14F-4D97-AF65-F5344CB8AC3E}">
        <p14:creationId xmlns:p14="http://schemas.microsoft.com/office/powerpoint/2010/main" val="66799931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Layout</a:t>
            </a:r>
            <a:endParaRPr lang="en-US" dirty="0"/>
          </a:p>
        </p:txBody>
      </p:sp>
      <p:sp>
        <p:nvSpPr>
          <p:cNvPr id="3" name="Content Placeholder 2"/>
          <p:cNvSpPr>
            <a:spLocks noGrp="1"/>
          </p:cNvSpPr>
          <p:nvPr>
            <p:ph idx="1"/>
          </p:nvPr>
        </p:nvSpPr>
        <p:spPr/>
        <p:txBody>
          <a:bodyPr/>
          <a:lstStyle/>
          <a:p>
            <a:r>
              <a:rPr lang="en-US" dirty="0" smtClean="0"/>
              <a:t>Websites often display content in multiple columns (like a magazine or a newspaper).</a:t>
            </a:r>
          </a:p>
          <a:p>
            <a:r>
              <a:rPr lang="en-US" dirty="0" smtClean="0"/>
              <a:t>HTML has several semantic elements that define the different parts of a web page</a:t>
            </a:r>
            <a:endParaRPr lang="en-US" dirty="0"/>
          </a:p>
        </p:txBody>
      </p:sp>
    </p:spTree>
    <p:extLst>
      <p:ext uri="{BB962C8B-B14F-4D97-AF65-F5344CB8AC3E}">
        <p14:creationId xmlns:p14="http://schemas.microsoft.com/office/powerpoint/2010/main" val="297120337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09600"/>
          </a:xfrm>
        </p:spPr>
        <p:txBody>
          <a:bodyPr>
            <a:normAutofit fontScale="90000"/>
          </a:bodyPr>
          <a:lstStyle/>
          <a:p>
            <a:r>
              <a:rPr lang="en-US" dirty="0" smtClean="0"/>
              <a:t>Layout Elements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51880693"/>
              </p:ext>
            </p:extLst>
          </p:nvPr>
        </p:nvGraphicFramePr>
        <p:xfrm>
          <a:off x="457200" y="1143000"/>
          <a:ext cx="8305800" cy="5421175"/>
        </p:xfrm>
        <a:graphic>
          <a:graphicData uri="http://schemas.openxmlformats.org/drawingml/2006/table">
            <a:tbl>
              <a:tblPr firstRow="1" bandRow="1">
                <a:tableStyleId>{21E4AEA4-8DFA-4A89-87EB-49C32662AFE0}</a:tableStyleId>
              </a:tblPr>
              <a:tblGrid>
                <a:gridCol w="2667000"/>
                <a:gridCol w="5638800"/>
              </a:tblGrid>
              <a:tr h="552385">
                <a:tc>
                  <a:txBody>
                    <a:bodyPr/>
                    <a:lstStyle/>
                    <a:p>
                      <a:r>
                        <a:rPr lang="en-US" dirty="0" smtClean="0"/>
                        <a:t>Element</a:t>
                      </a:r>
                      <a:endParaRPr lang="en-US" dirty="0"/>
                    </a:p>
                  </a:txBody>
                  <a:tcPr/>
                </a:tc>
                <a:tc>
                  <a:txBody>
                    <a:bodyPr/>
                    <a:lstStyle/>
                    <a:p>
                      <a:r>
                        <a:rPr lang="en-US" dirty="0" smtClean="0"/>
                        <a:t>Description</a:t>
                      </a:r>
                      <a:endParaRPr lang="en-US" dirty="0"/>
                    </a:p>
                  </a:txBody>
                  <a:tcPr/>
                </a:tc>
              </a:tr>
              <a:tr h="552385">
                <a:tc>
                  <a:txBody>
                    <a:bodyPr/>
                    <a:lstStyle/>
                    <a:p>
                      <a:r>
                        <a:rPr lang="en-US" dirty="0" smtClean="0"/>
                        <a:t>&lt;header&gt;&lt;/header&gt;</a:t>
                      </a:r>
                      <a:endParaRPr lang="en-US" dirty="0"/>
                    </a:p>
                  </a:txBody>
                  <a:tcPr/>
                </a:tc>
                <a:tc>
                  <a:txBody>
                    <a:bodyPr/>
                    <a:lstStyle/>
                    <a:p>
                      <a:r>
                        <a:rPr kumimoji="0" lang="en-US" kern="1200" dirty="0" smtClean="0"/>
                        <a:t>Defines a header for a document or a section</a:t>
                      </a:r>
                      <a:endParaRPr lang="en-US" dirty="0"/>
                    </a:p>
                  </a:txBody>
                  <a:tcPr/>
                </a:tc>
              </a:tr>
              <a:tr h="552385">
                <a:tc>
                  <a:txBody>
                    <a:bodyPr/>
                    <a:lstStyle/>
                    <a:p>
                      <a:r>
                        <a:rPr lang="en-US" dirty="0" smtClean="0"/>
                        <a:t>&lt;nav&gt;&lt;/nav&gt;</a:t>
                      </a:r>
                      <a:endParaRPr lang="en-US" dirty="0"/>
                    </a:p>
                  </a:txBody>
                  <a:tcPr/>
                </a:tc>
                <a:tc>
                  <a:txBody>
                    <a:bodyPr/>
                    <a:lstStyle/>
                    <a:p>
                      <a:r>
                        <a:rPr lang="en-US" dirty="0" smtClean="0"/>
                        <a:t>Defines</a:t>
                      </a:r>
                      <a:r>
                        <a:rPr lang="en-US" baseline="0" dirty="0" smtClean="0"/>
                        <a:t> a set of Navigation Links</a:t>
                      </a:r>
                      <a:endParaRPr lang="en-US" dirty="0"/>
                    </a:p>
                  </a:txBody>
                  <a:tcPr/>
                </a:tc>
              </a:tr>
              <a:tr h="552385">
                <a:tc>
                  <a:txBody>
                    <a:bodyPr/>
                    <a:lstStyle/>
                    <a:p>
                      <a:r>
                        <a:rPr lang="en-US" dirty="0" smtClean="0"/>
                        <a:t>&lt;section&gt;&lt;/section&gt;</a:t>
                      </a:r>
                      <a:endParaRPr lang="en-US" dirty="0"/>
                    </a:p>
                  </a:txBody>
                  <a:tcPr/>
                </a:tc>
                <a:tc>
                  <a:txBody>
                    <a:bodyPr/>
                    <a:lstStyle/>
                    <a:p>
                      <a:r>
                        <a:rPr lang="en-US" dirty="0" smtClean="0"/>
                        <a:t>Defines a section in a document</a:t>
                      </a:r>
                      <a:endParaRPr lang="en-US" dirty="0"/>
                    </a:p>
                  </a:txBody>
                  <a:tcPr/>
                </a:tc>
              </a:tr>
              <a:tr h="552385">
                <a:tc>
                  <a:txBody>
                    <a:bodyPr/>
                    <a:lstStyle/>
                    <a:p>
                      <a:r>
                        <a:rPr lang="en-US" dirty="0" smtClean="0"/>
                        <a:t>&lt;article&gt;&lt;/article&gt;</a:t>
                      </a:r>
                      <a:endParaRPr lang="en-US" dirty="0"/>
                    </a:p>
                  </a:txBody>
                  <a:tcPr/>
                </a:tc>
                <a:tc>
                  <a:txBody>
                    <a:bodyPr/>
                    <a:lstStyle/>
                    <a:p>
                      <a:r>
                        <a:rPr lang="en-US" dirty="0" smtClean="0"/>
                        <a:t>Defines an Independent Content</a:t>
                      </a:r>
                      <a:endParaRPr lang="en-US" dirty="0"/>
                    </a:p>
                  </a:txBody>
                  <a:tcPr/>
                </a:tc>
              </a:tr>
              <a:tr h="552385">
                <a:tc>
                  <a:txBody>
                    <a:bodyPr/>
                    <a:lstStyle/>
                    <a:p>
                      <a:r>
                        <a:rPr lang="en-US" dirty="0" smtClean="0"/>
                        <a:t>&lt;aside&gt;&lt;/aside&gt;</a:t>
                      </a:r>
                      <a:endParaRPr lang="en-US" dirty="0"/>
                    </a:p>
                  </a:txBody>
                  <a:tcPr/>
                </a:tc>
                <a:tc>
                  <a:txBody>
                    <a:bodyPr/>
                    <a:lstStyle/>
                    <a:p>
                      <a:r>
                        <a:rPr kumimoji="0" lang="en-US" kern="1200" dirty="0" smtClean="0"/>
                        <a:t>Defines content aside from the content</a:t>
                      </a:r>
                      <a:endParaRPr lang="en-US" dirty="0"/>
                    </a:p>
                  </a:txBody>
                  <a:tcPr/>
                </a:tc>
              </a:tr>
              <a:tr h="552385">
                <a:tc>
                  <a:txBody>
                    <a:bodyPr/>
                    <a:lstStyle/>
                    <a:p>
                      <a:r>
                        <a:rPr lang="en-US" dirty="0" smtClean="0"/>
                        <a:t>&lt;footer&gt;&lt;/footer&gt;</a:t>
                      </a:r>
                      <a:endParaRPr lang="en-US" dirty="0"/>
                    </a:p>
                  </a:txBody>
                  <a:tcPr/>
                </a:tc>
                <a:tc>
                  <a:txBody>
                    <a:bodyPr/>
                    <a:lstStyle/>
                    <a:p>
                      <a:r>
                        <a:rPr kumimoji="0" lang="en-US" kern="1200" dirty="0" smtClean="0"/>
                        <a:t>Defines a footer for a document or a section</a:t>
                      </a:r>
                      <a:endParaRPr lang="en-US" dirty="0"/>
                    </a:p>
                  </a:txBody>
                  <a:tcPr/>
                </a:tc>
              </a:tr>
              <a:tr h="781505">
                <a:tc>
                  <a:txBody>
                    <a:bodyPr/>
                    <a:lstStyle/>
                    <a:p>
                      <a:r>
                        <a:rPr lang="en-US" dirty="0" smtClean="0"/>
                        <a:t>&lt;details&gt;&lt;/details&gt;</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kern="1200" dirty="0" smtClean="0"/>
                        <a:t>Defines additional details that the user can open and close on demand</a:t>
                      </a:r>
                      <a:endParaRPr lang="en-US" dirty="0" smtClean="0"/>
                    </a:p>
                    <a:p>
                      <a:endParaRPr lang="en-US" dirty="0"/>
                    </a:p>
                  </a:txBody>
                  <a:tcPr/>
                </a:tc>
              </a:tr>
              <a:tr h="552385">
                <a:tc>
                  <a:txBody>
                    <a:bodyPr/>
                    <a:lstStyle/>
                    <a:p>
                      <a:r>
                        <a:rPr lang="en-US" dirty="0" smtClean="0"/>
                        <a:t>&lt;summary&gt;&lt;/summary&gt;</a:t>
                      </a:r>
                      <a:endParaRPr lang="en-US" dirty="0"/>
                    </a:p>
                  </a:txBody>
                  <a:tcPr/>
                </a:tc>
                <a:tc>
                  <a:txBody>
                    <a:bodyPr/>
                    <a:lstStyle/>
                    <a:p>
                      <a:r>
                        <a:rPr kumimoji="0" lang="en-US" kern="1200" dirty="0" smtClean="0"/>
                        <a:t>Defines a heading for the </a:t>
                      </a:r>
                      <a:r>
                        <a:rPr lang="en-US" dirty="0" smtClean="0"/>
                        <a:t>&lt;details&gt;</a:t>
                      </a:r>
                      <a:r>
                        <a:rPr kumimoji="0" lang="en-US" kern="1200" dirty="0" smtClean="0"/>
                        <a:t> element</a:t>
                      </a:r>
                      <a:endParaRPr lang="en-US" dirty="0"/>
                    </a:p>
                  </a:txBody>
                  <a:tcPr/>
                </a:tc>
              </a:tr>
            </a:tbl>
          </a:graphicData>
        </a:graphic>
      </p:graphicFrame>
    </p:spTree>
    <p:extLst>
      <p:ext uri="{BB962C8B-B14F-4D97-AF65-F5344CB8AC3E}">
        <p14:creationId xmlns:p14="http://schemas.microsoft.com/office/powerpoint/2010/main" val="13111089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ages (30).jpeg"/>
          <p:cNvPicPr>
            <a:picLocks noGrp="1" noChangeAspect="1"/>
          </p:cNvPicPr>
          <p:nvPr>
            <p:ph idx="1"/>
          </p:nvPr>
        </p:nvPicPr>
        <p:blipFill>
          <a:blip r:embed="rId2"/>
          <a:stretch>
            <a:fillRect/>
          </a:stretch>
        </p:blipFill>
        <p:spPr>
          <a:xfrm>
            <a:off x="457200" y="1066800"/>
            <a:ext cx="8229599" cy="5149056"/>
          </a:xfrm>
        </p:spPr>
      </p:pic>
    </p:spTree>
    <p:extLst>
      <p:ext uri="{BB962C8B-B14F-4D97-AF65-F5344CB8AC3E}">
        <p14:creationId xmlns:p14="http://schemas.microsoft.com/office/powerpoint/2010/main" val="217605095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Semantic</a:t>
            </a:r>
            <a:endParaRPr lang="en-US" dirty="0"/>
          </a:p>
        </p:txBody>
      </p:sp>
      <p:sp>
        <p:nvSpPr>
          <p:cNvPr id="3" name="Content Placeholder 2"/>
          <p:cNvSpPr>
            <a:spLocks noGrp="1"/>
          </p:cNvSpPr>
          <p:nvPr>
            <p:ph idx="1"/>
          </p:nvPr>
        </p:nvSpPr>
        <p:spPr/>
        <p:txBody>
          <a:bodyPr/>
          <a:lstStyle/>
          <a:p>
            <a:r>
              <a:rPr lang="en-US" dirty="0" smtClean="0"/>
              <a:t>In any language, it is essential to understand the meaning of words during communication. And if this is a computer communication then it becomes more critical. So HTML5 provides more semantic elements which make easy understanding of the code.</a:t>
            </a:r>
          </a:p>
          <a:p>
            <a:r>
              <a:rPr lang="en-US" dirty="0" smtClean="0"/>
              <a:t>Semantic elements= elements with a meaning. Semantic elements have a simple and clear meaning for both, the browser and the developer.</a:t>
            </a:r>
            <a:endParaRPr lang="en-US" dirty="0"/>
          </a:p>
        </p:txBody>
      </p:sp>
    </p:spTree>
    <p:extLst>
      <p:ext uri="{BB962C8B-B14F-4D97-AF65-F5344CB8AC3E}">
        <p14:creationId xmlns:p14="http://schemas.microsoft.com/office/powerpoint/2010/main" val="25882561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107216816"/>
              </p:ext>
            </p:extLst>
          </p:nvPr>
        </p:nvGraphicFramePr>
        <p:xfrm>
          <a:off x="152400" y="228602"/>
          <a:ext cx="8839200" cy="6619929"/>
        </p:xfrm>
        <a:graphic>
          <a:graphicData uri="http://schemas.openxmlformats.org/drawingml/2006/table">
            <a:tbl>
              <a:tblPr firstRow="1" bandRow="1">
                <a:tableStyleId>{21E4AEA4-8DFA-4A89-87EB-49C32662AFE0}</a:tableStyleId>
              </a:tblPr>
              <a:tblGrid>
                <a:gridCol w="533400"/>
                <a:gridCol w="1447800"/>
                <a:gridCol w="6858000"/>
              </a:tblGrid>
              <a:tr h="713515">
                <a:tc>
                  <a:txBody>
                    <a:bodyPr/>
                    <a:lstStyle/>
                    <a:p>
                      <a:pPr algn="l" fontAlgn="t"/>
                      <a:r>
                        <a:rPr lang="en-US" sz="1400" dirty="0"/>
                        <a:t>Index</a:t>
                      </a:r>
                      <a:endParaRPr lang="en-US" sz="1400" dirty="0">
                        <a:solidFill>
                          <a:srgbClr val="000000"/>
                        </a:solidFill>
                        <a:latin typeface="Arial" pitchFamily="34" charset="0"/>
                        <a:cs typeface="Arial" pitchFamily="34" charset="0"/>
                      </a:endParaRPr>
                    </a:p>
                  </a:txBody>
                  <a:tcPr marL="114300" marR="114300" marT="114300" marB="114300"/>
                </a:tc>
                <a:tc>
                  <a:txBody>
                    <a:bodyPr/>
                    <a:lstStyle/>
                    <a:p>
                      <a:pPr algn="l" fontAlgn="t"/>
                      <a:r>
                        <a:rPr lang="en-US" sz="1400" dirty="0"/>
                        <a:t>Semantic Tag</a:t>
                      </a:r>
                      <a:endParaRPr lang="en-US" sz="1400" dirty="0">
                        <a:solidFill>
                          <a:srgbClr val="000000"/>
                        </a:solidFill>
                        <a:latin typeface="Arial" pitchFamily="34" charset="0"/>
                        <a:cs typeface="Arial" pitchFamily="34" charset="0"/>
                      </a:endParaRPr>
                    </a:p>
                  </a:txBody>
                  <a:tcPr marL="114300" marR="114300" marT="114300" marB="114300"/>
                </a:tc>
                <a:tc>
                  <a:txBody>
                    <a:bodyPr/>
                    <a:lstStyle/>
                    <a:p>
                      <a:pPr algn="l" fontAlgn="t"/>
                      <a:r>
                        <a:rPr lang="en-US" sz="1400" dirty="0"/>
                        <a:t>Description</a:t>
                      </a:r>
                      <a:endParaRPr lang="en-US" sz="1400" dirty="0">
                        <a:solidFill>
                          <a:srgbClr val="000000"/>
                        </a:solidFill>
                        <a:latin typeface="Arial" pitchFamily="34" charset="0"/>
                        <a:cs typeface="Arial" pitchFamily="34" charset="0"/>
                      </a:endParaRPr>
                    </a:p>
                  </a:txBody>
                  <a:tcPr marL="114300" marR="114300" marT="114300" marB="114300"/>
                </a:tc>
              </a:tr>
              <a:tr h="398241">
                <a:tc>
                  <a:txBody>
                    <a:bodyPr/>
                    <a:lstStyle/>
                    <a:p>
                      <a:pPr algn="just" fontAlgn="t"/>
                      <a:r>
                        <a:rPr lang="en-US" sz="1400" dirty="0"/>
                        <a:t>1.</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&lt;article&gt;</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Defines an article</a:t>
                      </a:r>
                      <a:endParaRPr lang="en-US" sz="1400" dirty="0">
                        <a:solidFill>
                          <a:srgbClr val="333333"/>
                        </a:solidFill>
                        <a:latin typeface="Arial" pitchFamily="34" charset="0"/>
                        <a:cs typeface="Arial" pitchFamily="34" charset="0"/>
                      </a:endParaRPr>
                    </a:p>
                  </a:txBody>
                  <a:tcPr marL="76200" marR="76200" marT="76200" marB="76200"/>
                </a:tc>
              </a:tr>
              <a:tr h="398241">
                <a:tc>
                  <a:txBody>
                    <a:bodyPr/>
                    <a:lstStyle/>
                    <a:p>
                      <a:pPr algn="just" fontAlgn="t"/>
                      <a:r>
                        <a:rPr lang="en-US" sz="1400" dirty="0"/>
                        <a:t>2.</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&lt;aside&gt;</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Defines content aside from the page content</a:t>
                      </a:r>
                      <a:endParaRPr lang="en-US" sz="1400" dirty="0">
                        <a:solidFill>
                          <a:srgbClr val="333333"/>
                        </a:solidFill>
                        <a:latin typeface="Arial" pitchFamily="34" charset="0"/>
                        <a:cs typeface="Arial" pitchFamily="34" charset="0"/>
                      </a:endParaRPr>
                    </a:p>
                  </a:txBody>
                  <a:tcPr marL="76200" marR="76200" marT="76200" marB="76200"/>
                </a:tc>
              </a:tr>
              <a:tr h="450112">
                <a:tc>
                  <a:txBody>
                    <a:bodyPr/>
                    <a:lstStyle/>
                    <a:p>
                      <a:pPr algn="just" fontAlgn="t"/>
                      <a:r>
                        <a:rPr lang="en-US" sz="1400" dirty="0"/>
                        <a:t>3.</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&lt;details&gt;</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Defines additional details that the user can view or hide</a:t>
                      </a:r>
                      <a:endParaRPr lang="en-US" sz="1400" dirty="0">
                        <a:solidFill>
                          <a:srgbClr val="333333"/>
                        </a:solidFill>
                        <a:latin typeface="Arial" pitchFamily="34" charset="0"/>
                        <a:cs typeface="Arial" pitchFamily="34" charset="0"/>
                      </a:endParaRPr>
                    </a:p>
                  </a:txBody>
                  <a:tcPr marL="76200" marR="76200" marT="76200" marB="76200"/>
                </a:tc>
              </a:tr>
              <a:tr h="478289">
                <a:tc>
                  <a:txBody>
                    <a:bodyPr/>
                    <a:lstStyle/>
                    <a:p>
                      <a:pPr algn="just" fontAlgn="t"/>
                      <a:r>
                        <a:rPr lang="en-US" sz="1400" dirty="0"/>
                        <a:t>4.</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&lt;figcaption&gt;</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Defines a caption for a &lt;figure&gt; element</a:t>
                      </a:r>
                      <a:endParaRPr lang="en-US" sz="1400" dirty="0">
                        <a:solidFill>
                          <a:srgbClr val="333333"/>
                        </a:solidFill>
                        <a:latin typeface="Arial" pitchFamily="34" charset="0"/>
                        <a:cs typeface="Arial" pitchFamily="34" charset="0"/>
                      </a:endParaRPr>
                    </a:p>
                  </a:txBody>
                  <a:tcPr marL="76200" marR="76200" marT="76200" marB="76200"/>
                </a:tc>
              </a:tr>
              <a:tr h="630549">
                <a:tc>
                  <a:txBody>
                    <a:bodyPr/>
                    <a:lstStyle/>
                    <a:p>
                      <a:pPr algn="just" fontAlgn="t"/>
                      <a:r>
                        <a:rPr lang="en-US" sz="1400" dirty="0"/>
                        <a:t>5.</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&lt;figure&gt;</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Specifies self-contained content, like illustrations, diagrams, photos, code listings, etc.</a:t>
                      </a:r>
                      <a:endParaRPr lang="en-US" sz="1400" dirty="0">
                        <a:solidFill>
                          <a:srgbClr val="333333"/>
                        </a:solidFill>
                        <a:latin typeface="Arial" pitchFamily="34" charset="0"/>
                        <a:cs typeface="Arial" pitchFamily="34" charset="0"/>
                      </a:endParaRPr>
                    </a:p>
                  </a:txBody>
                  <a:tcPr marL="76200" marR="76200" marT="76200" marB="76200"/>
                </a:tc>
              </a:tr>
              <a:tr h="398241">
                <a:tc>
                  <a:txBody>
                    <a:bodyPr/>
                    <a:lstStyle/>
                    <a:p>
                      <a:pPr algn="just" fontAlgn="t"/>
                      <a:r>
                        <a:rPr lang="en-US" sz="1400" dirty="0"/>
                        <a:t>6.</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&lt;footer&gt;</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Defines a footer for a document or section</a:t>
                      </a:r>
                      <a:endParaRPr lang="en-US" sz="1400" dirty="0">
                        <a:solidFill>
                          <a:srgbClr val="333333"/>
                        </a:solidFill>
                        <a:latin typeface="Arial" pitchFamily="34" charset="0"/>
                        <a:cs typeface="Arial" pitchFamily="34" charset="0"/>
                      </a:endParaRPr>
                    </a:p>
                  </a:txBody>
                  <a:tcPr marL="76200" marR="76200" marT="76200" marB="76200"/>
                </a:tc>
              </a:tr>
              <a:tr h="398241">
                <a:tc>
                  <a:txBody>
                    <a:bodyPr/>
                    <a:lstStyle/>
                    <a:p>
                      <a:pPr algn="just" fontAlgn="t"/>
                      <a:r>
                        <a:rPr lang="en-US" sz="1400" dirty="0"/>
                        <a:t>7.</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&lt;header&gt;</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Specifies a header for a document or section</a:t>
                      </a:r>
                      <a:endParaRPr lang="en-US" sz="1400" dirty="0">
                        <a:solidFill>
                          <a:srgbClr val="333333"/>
                        </a:solidFill>
                        <a:latin typeface="Arial" pitchFamily="34" charset="0"/>
                        <a:cs typeface="Arial" pitchFamily="34" charset="0"/>
                      </a:endParaRPr>
                    </a:p>
                  </a:txBody>
                  <a:tcPr marL="76200" marR="76200" marT="76200" marB="76200"/>
                </a:tc>
              </a:tr>
              <a:tr h="398241">
                <a:tc>
                  <a:txBody>
                    <a:bodyPr/>
                    <a:lstStyle/>
                    <a:p>
                      <a:pPr algn="just" fontAlgn="t"/>
                      <a:r>
                        <a:rPr lang="en-US" sz="1400" dirty="0"/>
                        <a:t>8.</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&lt;main&gt;</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Specifies the main content of a document</a:t>
                      </a:r>
                      <a:endParaRPr lang="en-US" sz="1400" dirty="0">
                        <a:solidFill>
                          <a:srgbClr val="333333"/>
                        </a:solidFill>
                        <a:latin typeface="Arial" pitchFamily="34" charset="0"/>
                        <a:cs typeface="Arial" pitchFamily="34" charset="0"/>
                      </a:endParaRPr>
                    </a:p>
                  </a:txBody>
                  <a:tcPr marL="76200" marR="76200" marT="76200" marB="76200"/>
                </a:tc>
              </a:tr>
              <a:tr h="398241">
                <a:tc>
                  <a:txBody>
                    <a:bodyPr/>
                    <a:lstStyle/>
                    <a:p>
                      <a:pPr algn="just" fontAlgn="t"/>
                      <a:r>
                        <a:rPr lang="en-US" sz="1400" dirty="0"/>
                        <a:t>9.</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&lt;mark&gt;</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Defines marked/highlighted text</a:t>
                      </a:r>
                      <a:endParaRPr lang="en-US" sz="1400" dirty="0">
                        <a:solidFill>
                          <a:srgbClr val="333333"/>
                        </a:solidFill>
                        <a:latin typeface="Arial" pitchFamily="34" charset="0"/>
                        <a:cs typeface="Arial" pitchFamily="34" charset="0"/>
                      </a:endParaRPr>
                    </a:p>
                  </a:txBody>
                  <a:tcPr marL="76200" marR="76200" marT="76200" marB="76200"/>
                </a:tc>
              </a:tr>
              <a:tr h="398241">
                <a:tc>
                  <a:txBody>
                    <a:bodyPr/>
                    <a:lstStyle/>
                    <a:p>
                      <a:pPr algn="just" fontAlgn="t"/>
                      <a:r>
                        <a:rPr lang="en-US" sz="1400" dirty="0"/>
                        <a:t>10.</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&lt;nav&gt;</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Defines navigation links</a:t>
                      </a:r>
                      <a:endParaRPr lang="en-US" sz="1400" dirty="0">
                        <a:solidFill>
                          <a:srgbClr val="333333"/>
                        </a:solidFill>
                        <a:latin typeface="Arial" pitchFamily="34" charset="0"/>
                        <a:cs typeface="Arial" pitchFamily="34" charset="0"/>
                      </a:endParaRPr>
                    </a:p>
                  </a:txBody>
                  <a:tcPr marL="76200" marR="76200" marT="76200" marB="76200"/>
                </a:tc>
              </a:tr>
              <a:tr h="398241">
                <a:tc>
                  <a:txBody>
                    <a:bodyPr/>
                    <a:lstStyle/>
                    <a:p>
                      <a:pPr algn="just" fontAlgn="t"/>
                      <a:r>
                        <a:rPr lang="en-US" sz="1400" dirty="0"/>
                        <a:t>11.</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&lt;section&gt;</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Defines a section in a document</a:t>
                      </a:r>
                      <a:endParaRPr lang="en-US" sz="1400" dirty="0">
                        <a:solidFill>
                          <a:srgbClr val="333333"/>
                        </a:solidFill>
                        <a:latin typeface="Arial" pitchFamily="34" charset="0"/>
                        <a:cs typeface="Arial" pitchFamily="34" charset="0"/>
                      </a:endParaRPr>
                    </a:p>
                  </a:txBody>
                  <a:tcPr marL="76200" marR="76200" marT="76200" marB="76200"/>
                </a:tc>
              </a:tr>
              <a:tr h="398241">
                <a:tc>
                  <a:txBody>
                    <a:bodyPr/>
                    <a:lstStyle/>
                    <a:p>
                      <a:pPr algn="just" fontAlgn="t"/>
                      <a:r>
                        <a:rPr lang="en-US" sz="1400" dirty="0"/>
                        <a:t>12.</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&lt;summary&gt;</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Defines a visible heading for a &lt;details&gt; element</a:t>
                      </a:r>
                      <a:endParaRPr lang="en-US" sz="1400" dirty="0">
                        <a:solidFill>
                          <a:srgbClr val="333333"/>
                        </a:solidFill>
                        <a:latin typeface="Arial" pitchFamily="34" charset="0"/>
                        <a:cs typeface="Arial" pitchFamily="34" charset="0"/>
                      </a:endParaRPr>
                    </a:p>
                  </a:txBody>
                  <a:tcPr marL="76200" marR="76200" marT="76200" marB="76200"/>
                </a:tc>
              </a:tr>
              <a:tr h="398241">
                <a:tc>
                  <a:txBody>
                    <a:bodyPr/>
                    <a:lstStyle/>
                    <a:p>
                      <a:pPr algn="just" fontAlgn="t"/>
                      <a:r>
                        <a:rPr lang="en-US" sz="1400" dirty="0"/>
                        <a:t>13.</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&lt;time&gt;</a:t>
                      </a:r>
                      <a:endParaRPr lang="en-US" sz="1400" dirty="0">
                        <a:solidFill>
                          <a:srgbClr val="333333"/>
                        </a:solidFill>
                        <a:latin typeface="Arial" pitchFamily="34" charset="0"/>
                        <a:cs typeface="Arial" pitchFamily="34" charset="0"/>
                      </a:endParaRPr>
                    </a:p>
                  </a:txBody>
                  <a:tcPr marL="76200" marR="76200" marT="76200" marB="76200"/>
                </a:tc>
                <a:tc>
                  <a:txBody>
                    <a:bodyPr/>
                    <a:lstStyle/>
                    <a:p>
                      <a:pPr algn="just" fontAlgn="t"/>
                      <a:r>
                        <a:rPr lang="en-US" sz="1400" dirty="0"/>
                        <a:t>Defines a date/time</a:t>
                      </a:r>
                      <a:endParaRPr lang="en-US" sz="1400" dirty="0">
                        <a:solidFill>
                          <a:srgbClr val="333333"/>
                        </a:solidFill>
                        <a:latin typeface="Arial" pitchFamily="34" charset="0"/>
                        <a:cs typeface="Arial" pitchFamily="34" charset="0"/>
                      </a:endParaRPr>
                    </a:p>
                  </a:txBody>
                  <a:tcPr marL="76200" marR="76200" marT="76200" marB="76200"/>
                </a:tc>
              </a:tr>
              <a:tr h="365054">
                <a:tc>
                  <a:txBody>
                    <a:bodyPr/>
                    <a:lstStyle/>
                    <a:p>
                      <a:pPr algn="just" fontAlgn="t"/>
                      <a:r>
                        <a:rPr lang="en-US" sz="1200" dirty="0" smtClean="0">
                          <a:solidFill>
                            <a:schemeClr val="tx1"/>
                          </a:solidFill>
                          <a:latin typeface="Arial" pitchFamily="34" charset="0"/>
                          <a:cs typeface="Arial" pitchFamily="34" charset="0"/>
                        </a:rPr>
                        <a:t>14</a:t>
                      </a:r>
                      <a:endParaRPr lang="en-US" sz="1200" dirty="0">
                        <a:solidFill>
                          <a:schemeClr val="tx1"/>
                        </a:solidFill>
                        <a:latin typeface="Arial" pitchFamily="34" charset="0"/>
                        <a:cs typeface="Arial" pitchFamily="34" charset="0"/>
                      </a:endParaRPr>
                    </a:p>
                  </a:txBody>
                  <a:tcPr marL="76200" marR="76200" marT="76200" marB="76200"/>
                </a:tc>
                <a:tc>
                  <a:txBody>
                    <a:bodyPr/>
                    <a:lstStyle/>
                    <a:p>
                      <a:pPr algn="just" fontAlgn="t"/>
                      <a:r>
                        <a:rPr lang="en-US" sz="1200" dirty="0" smtClean="0">
                          <a:solidFill>
                            <a:schemeClr val="tx1"/>
                          </a:solidFill>
                          <a:latin typeface="Arial" pitchFamily="34" charset="0"/>
                          <a:cs typeface="Arial" pitchFamily="34" charset="0"/>
                        </a:rPr>
                        <a:t>&lt;abbr&gt;</a:t>
                      </a:r>
                      <a:endParaRPr lang="en-US" sz="1200" dirty="0">
                        <a:solidFill>
                          <a:schemeClr val="tx1"/>
                        </a:solidFill>
                        <a:latin typeface="Arial" pitchFamily="34" charset="0"/>
                        <a:cs typeface="Arial" pitchFamily="34" charset="0"/>
                      </a:endParaRPr>
                    </a:p>
                  </a:txBody>
                  <a:tcPr marL="76200" marR="76200" marT="76200" marB="76200"/>
                </a:tc>
                <a:tc>
                  <a:txBody>
                    <a:bodyPr/>
                    <a:lstStyle/>
                    <a:p>
                      <a:pPr algn="just" fontAlgn="t"/>
                      <a:r>
                        <a:rPr lang="en-US" sz="1200" dirty="0" smtClean="0">
                          <a:solidFill>
                            <a:schemeClr val="tx1"/>
                          </a:solidFill>
                          <a:latin typeface="Arial" pitchFamily="34" charset="0"/>
                          <a:cs typeface="Arial" pitchFamily="34" charset="0"/>
                        </a:rPr>
                        <a:t>Used</a:t>
                      </a:r>
                      <a:r>
                        <a:rPr lang="en-US" sz="1200" baseline="0" dirty="0" smtClean="0">
                          <a:solidFill>
                            <a:schemeClr val="tx1"/>
                          </a:solidFill>
                          <a:latin typeface="Arial" pitchFamily="34" charset="0"/>
                          <a:cs typeface="Arial" pitchFamily="34" charset="0"/>
                        </a:rPr>
                        <a:t> for abbreviations</a:t>
                      </a:r>
                      <a:endParaRPr lang="en-US" sz="1200" dirty="0">
                        <a:solidFill>
                          <a:schemeClr val="tx1"/>
                        </a:solidFill>
                        <a:latin typeface="Arial" pitchFamily="34" charset="0"/>
                        <a:cs typeface="Arial" pitchFamily="34" charset="0"/>
                      </a:endParaRPr>
                    </a:p>
                  </a:txBody>
                  <a:tcPr marL="76200" marR="76200" marT="76200" marB="76200"/>
                </a:tc>
              </a:tr>
            </a:tbl>
          </a:graphicData>
        </a:graphic>
      </p:graphicFrame>
    </p:spTree>
    <p:extLst>
      <p:ext uri="{BB962C8B-B14F-4D97-AF65-F5344CB8AC3E}">
        <p14:creationId xmlns:p14="http://schemas.microsoft.com/office/powerpoint/2010/main" val="306908079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HTML Responsive</a:t>
            </a:r>
            <a:endParaRPr lang="en-US" dirty="0"/>
          </a:p>
        </p:txBody>
      </p:sp>
      <p:sp>
        <p:nvSpPr>
          <p:cNvPr id="3" name="Content Placeholder 2"/>
          <p:cNvSpPr>
            <a:spLocks noGrp="1"/>
          </p:cNvSpPr>
          <p:nvPr>
            <p:ph idx="1"/>
          </p:nvPr>
        </p:nvSpPr>
        <p:spPr/>
        <p:txBody>
          <a:bodyPr/>
          <a:lstStyle/>
          <a:p>
            <a:r>
              <a:rPr lang="en-US" dirty="0" smtClean="0"/>
              <a:t>Responsive web design is about creating web pages that look good on all devices!</a:t>
            </a:r>
          </a:p>
          <a:p>
            <a:r>
              <a:rPr lang="en-US" dirty="0" smtClean="0"/>
              <a:t>To create a responsive website, add the following &lt;meta&gt; tag to all your web pages:</a:t>
            </a:r>
          </a:p>
          <a:p>
            <a:pPr lvl="1"/>
            <a:r>
              <a:rPr lang="en-US" dirty="0" smtClean="0">
                <a:solidFill>
                  <a:srgbClr val="FF0000"/>
                </a:solidFill>
              </a:rPr>
              <a:t>&lt;meta name="viewport" content="width=device-width, initial-scale=1.0"&gt;</a:t>
            </a:r>
            <a:endParaRPr lang="en-US" dirty="0">
              <a:solidFill>
                <a:srgbClr val="FF0000"/>
              </a:solidFill>
            </a:endParaRPr>
          </a:p>
        </p:txBody>
      </p:sp>
    </p:spTree>
    <p:extLst>
      <p:ext uri="{BB962C8B-B14F-4D97-AF65-F5344CB8AC3E}">
        <p14:creationId xmlns:p14="http://schemas.microsoft.com/office/powerpoint/2010/main" val="12609224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FullStack-Ex2.png"/>
          <p:cNvPicPr>
            <a:picLocks noGrp="1" noChangeAspect="1"/>
          </p:cNvPicPr>
          <p:nvPr>
            <p:ph idx="1"/>
          </p:nvPr>
        </p:nvPicPr>
        <p:blipFill>
          <a:blip r:embed="rId2"/>
          <a:stretch>
            <a:fillRect/>
          </a:stretch>
        </p:blipFill>
        <p:spPr>
          <a:xfrm>
            <a:off x="228600" y="381000"/>
            <a:ext cx="8763000" cy="6324599"/>
          </a:xfrm>
        </p:spPr>
      </p:pic>
    </p:spTree>
    <p:extLst>
      <p:ext uri="{BB962C8B-B14F-4D97-AF65-F5344CB8AC3E}">
        <p14:creationId xmlns:p14="http://schemas.microsoft.com/office/powerpoint/2010/main" val="420020287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US" dirty="0" smtClean="0"/>
              <a:t>CSS3</a:t>
            </a:r>
            <a:endParaRPr lang="en-US" dirty="0"/>
          </a:p>
        </p:txBody>
      </p:sp>
      <p:sp>
        <p:nvSpPr>
          <p:cNvPr id="2" name="Subtitle 1"/>
          <p:cNvSpPr>
            <a:spLocks noGrp="1"/>
          </p:cNvSpPr>
          <p:nvPr>
            <p:ph type="subTitle" idx="1"/>
          </p:nvPr>
        </p:nvSpPr>
        <p:spPr/>
        <p:txBody>
          <a:bodyPr>
            <a:normAutofit/>
          </a:bodyPr>
          <a:lstStyle/>
          <a:p>
            <a:r>
              <a:rPr lang="en-US" sz="3200" dirty="0" smtClean="0"/>
              <a:t>Cascading Style Sheets</a:t>
            </a:r>
            <a:endParaRPr lang="en-US" sz="3200" dirty="0"/>
          </a:p>
        </p:txBody>
      </p:sp>
    </p:spTree>
    <p:extLst>
      <p:ext uri="{BB962C8B-B14F-4D97-AF65-F5344CB8AC3E}">
        <p14:creationId xmlns:p14="http://schemas.microsoft.com/office/powerpoint/2010/main" val="357006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smtClean="0"/>
              <a:t>CSS stands for Cascading Style Sheets</a:t>
            </a:r>
          </a:p>
          <a:p>
            <a:r>
              <a:rPr lang="en-US" dirty="0" smtClean="0"/>
              <a:t>CSS describes how HTML elements are to be displayed on screen, paper, or in other media</a:t>
            </a:r>
          </a:p>
          <a:p>
            <a:r>
              <a:rPr lang="en-US" dirty="0" smtClean="0"/>
              <a:t>CSS saves a lot of work. It can control the layout of multiple web pages all at once.</a:t>
            </a:r>
          </a:p>
          <a:p>
            <a:endParaRPr lang="en-US" dirty="0"/>
          </a:p>
        </p:txBody>
      </p:sp>
    </p:spTree>
    <p:extLst>
      <p:ext uri="{BB962C8B-B14F-4D97-AF65-F5344CB8AC3E}">
        <p14:creationId xmlns:p14="http://schemas.microsoft.com/office/powerpoint/2010/main" val="35416152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Ways to add CSS</a:t>
            </a:r>
            <a:endParaRPr lang="en-US" dirty="0"/>
          </a:p>
        </p:txBody>
      </p:sp>
      <p:sp>
        <p:nvSpPr>
          <p:cNvPr id="3" name="Content Placeholder 2"/>
          <p:cNvSpPr>
            <a:spLocks noGrp="1"/>
          </p:cNvSpPr>
          <p:nvPr>
            <p:ph idx="1"/>
          </p:nvPr>
        </p:nvSpPr>
        <p:spPr/>
        <p:txBody>
          <a:bodyPr/>
          <a:lstStyle/>
          <a:p>
            <a:r>
              <a:rPr lang="en-US" dirty="0" smtClean="0"/>
              <a:t>There are three ways of inserting a style sheet:</a:t>
            </a:r>
          </a:p>
          <a:p>
            <a:pPr lvl="1"/>
            <a:r>
              <a:rPr lang="en-US" dirty="0" smtClean="0"/>
              <a:t>Inline CSS</a:t>
            </a:r>
          </a:p>
          <a:p>
            <a:pPr lvl="1"/>
            <a:r>
              <a:rPr lang="en-US" dirty="0"/>
              <a:t>Internal </a:t>
            </a:r>
            <a:r>
              <a:rPr lang="en-US" dirty="0" smtClean="0"/>
              <a:t>CSS</a:t>
            </a:r>
          </a:p>
          <a:p>
            <a:pPr lvl="1"/>
            <a:r>
              <a:rPr lang="en-US" dirty="0"/>
              <a:t>External CSS</a:t>
            </a:r>
          </a:p>
          <a:p>
            <a:pPr lvl="1"/>
            <a:endParaRPr lang="en-US" dirty="0"/>
          </a:p>
        </p:txBody>
      </p:sp>
    </p:spTree>
    <p:extLst>
      <p:ext uri="{BB962C8B-B14F-4D97-AF65-F5344CB8AC3E}">
        <p14:creationId xmlns:p14="http://schemas.microsoft.com/office/powerpoint/2010/main" val="22924259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0994" y="2286000"/>
            <a:ext cx="7022012" cy="3840163"/>
          </a:xfrm>
        </p:spPr>
      </p:pic>
    </p:spTree>
    <p:extLst>
      <p:ext uri="{BB962C8B-B14F-4D97-AF65-F5344CB8AC3E}">
        <p14:creationId xmlns:p14="http://schemas.microsoft.com/office/powerpoint/2010/main" val="874940944"/>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Inline CSS</a:t>
            </a:r>
            <a:endParaRPr lang="en-US" dirty="0"/>
          </a:p>
        </p:txBody>
      </p:sp>
      <p:sp>
        <p:nvSpPr>
          <p:cNvPr id="3" name="Content Placeholder 2"/>
          <p:cNvSpPr>
            <a:spLocks noGrp="1"/>
          </p:cNvSpPr>
          <p:nvPr>
            <p:ph idx="1"/>
          </p:nvPr>
        </p:nvSpPr>
        <p:spPr/>
        <p:txBody>
          <a:bodyPr/>
          <a:lstStyle/>
          <a:p>
            <a:r>
              <a:rPr lang="en-US" dirty="0" smtClean="0"/>
              <a:t>An inline style may be used to apply a unique style for a single element.</a:t>
            </a:r>
          </a:p>
          <a:p>
            <a:r>
              <a:rPr lang="en-US" dirty="0" smtClean="0"/>
              <a:t>To use inline styles, add the style attribute to the relevant element. The style attribute can contain any CSS property.</a:t>
            </a:r>
          </a:p>
          <a:p>
            <a:endParaRPr lang="en-US" dirty="0"/>
          </a:p>
        </p:txBody>
      </p:sp>
    </p:spTree>
    <p:extLst>
      <p:ext uri="{BB962C8B-B14F-4D97-AF65-F5344CB8AC3E}">
        <p14:creationId xmlns:p14="http://schemas.microsoft.com/office/powerpoint/2010/main" val="96196065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Internal CSS</a:t>
            </a:r>
            <a:endParaRPr lang="en-US" dirty="0"/>
          </a:p>
        </p:txBody>
      </p:sp>
      <p:sp>
        <p:nvSpPr>
          <p:cNvPr id="3" name="Content Placeholder 2"/>
          <p:cNvSpPr>
            <a:spLocks noGrp="1"/>
          </p:cNvSpPr>
          <p:nvPr>
            <p:ph idx="1"/>
          </p:nvPr>
        </p:nvSpPr>
        <p:spPr/>
        <p:txBody>
          <a:bodyPr/>
          <a:lstStyle/>
          <a:p>
            <a:r>
              <a:rPr lang="en-US" dirty="0" smtClean="0"/>
              <a:t>An internal style sheet may be used if one single HTML page has a unique style.</a:t>
            </a:r>
          </a:p>
          <a:p>
            <a:r>
              <a:rPr lang="en-US" dirty="0" smtClean="0"/>
              <a:t>The internal style is defined inside the &lt;style&gt; element, inside the head section.</a:t>
            </a:r>
          </a:p>
          <a:p>
            <a:endParaRPr lang="en-US" dirty="0"/>
          </a:p>
        </p:txBody>
      </p:sp>
    </p:spTree>
    <p:extLst>
      <p:ext uri="{BB962C8B-B14F-4D97-AF65-F5344CB8AC3E}">
        <p14:creationId xmlns:p14="http://schemas.microsoft.com/office/powerpoint/2010/main" val="3191024042"/>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External CSS</a:t>
            </a:r>
            <a:endParaRPr lang="en-US" dirty="0"/>
          </a:p>
        </p:txBody>
      </p:sp>
      <p:sp>
        <p:nvSpPr>
          <p:cNvPr id="3" name="Content Placeholder 2"/>
          <p:cNvSpPr>
            <a:spLocks noGrp="1"/>
          </p:cNvSpPr>
          <p:nvPr>
            <p:ph idx="1"/>
          </p:nvPr>
        </p:nvSpPr>
        <p:spPr/>
        <p:txBody>
          <a:bodyPr/>
          <a:lstStyle/>
          <a:p>
            <a:r>
              <a:rPr lang="en-US" dirty="0" smtClean="0"/>
              <a:t>With an external style sheet, you can change the look of an entire website by changing just one file!</a:t>
            </a:r>
          </a:p>
          <a:p>
            <a:r>
              <a:rPr lang="en-US" dirty="0" smtClean="0"/>
              <a:t>Each HTML page must include a reference to the external style sheet file inside the &lt;link&gt; element, inside the head section.</a:t>
            </a:r>
          </a:p>
          <a:p>
            <a:endParaRPr lang="en-US" dirty="0"/>
          </a:p>
        </p:txBody>
      </p:sp>
    </p:spTree>
    <p:extLst>
      <p:ext uri="{BB962C8B-B14F-4D97-AF65-F5344CB8AC3E}">
        <p14:creationId xmlns:p14="http://schemas.microsoft.com/office/powerpoint/2010/main" val="374179752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Syntax</a:t>
            </a:r>
            <a:endParaRPr lang="en-US" dirty="0"/>
          </a:p>
        </p:txBody>
      </p:sp>
      <p:pic>
        <p:nvPicPr>
          <p:cNvPr id="4" name="Content Placeholder 3" descr="css.png"/>
          <p:cNvPicPr>
            <a:picLocks noGrp="1" noChangeAspect="1"/>
          </p:cNvPicPr>
          <p:nvPr>
            <p:ph idx="1"/>
          </p:nvPr>
        </p:nvPicPr>
        <p:blipFill>
          <a:blip r:embed="rId2"/>
          <a:stretch>
            <a:fillRect/>
          </a:stretch>
        </p:blipFill>
        <p:spPr>
          <a:xfrm>
            <a:off x="457200" y="2796072"/>
            <a:ext cx="8229600" cy="2667618"/>
          </a:xfrm>
        </p:spPr>
      </p:pic>
    </p:spTree>
    <p:extLst>
      <p:ext uri="{BB962C8B-B14F-4D97-AF65-F5344CB8AC3E}">
        <p14:creationId xmlns:p14="http://schemas.microsoft.com/office/powerpoint/2010/main" val="17240913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Comments</a:t>
            </a:r>
            <a:endParaRPr lang="en-US" dirty="0"/>
          </a:p>
        </p:txBody>
      </p:sp>
      <p:sp>
        <p:nvSpPr>
          <p:cNvPr id="3" name="Content Placeholder 2"/>
          <p:cNvSpPr>
            <a:spLocks noGrp="1"/>
          </p:cNvSpPr>
          <p:nvPr>
            <p:ph idx="1"/>
          </p:nvPr>
        </p:nvSpPr>
        <p:spPr/>
        <p:txBody>
          <a:bodyPr/>
          <a:lstStyle/>
          <a:p>
            <a:r>
              <a:rPr lang="en-US" dirty="0" smtClean="0"/>
              <a:t>CSS comments are not displayed in the browser, but they can help document your source code.</a:t>
            </a:r>
          </a:p>
          <a:p>
            <a:endParaRPr lang="en-US" dirty="0" smtClean="0"/>
          </a:p>
          <a:p>
            <a:r>
              <a:rPr lang="en-US" dirty="0" smtClean="0"/>
              <a:t>A CSS comment is placed inside the &lt;style&gt; element, and starts with </a:t>
            </a:r>
            <a:r>
              <a:rPr lang="en-US" dirty="0" smtClean="0">
                <a:solidFill>
                  <a:srgbClr val="FF0000"/>
                </a:solidFill>
              </a:rPr>
              <a:t>/*</a:t>
            </a:r>
            <a:r>
              <a:rPr lang="en-US" dirty="0" smtClean="0"/>
              <a:t> and ends with </a:t>
            </a:r>
            <a:r>
              <a:rPr lang="en-US" dirty="0" smtClean="0">
                <a:solidFill>
                  <a:srgbClr val="FF0000"/>
                </a:solidFill>
              </a:rPr>
              <a:t>*/</a:t>
            </a:r>
            <a:endParaRPr lang="en-US" dirty="0"/>
          </a:p>
        </p:txBody>
      </p:sp>
    </p:spTree>
    <p:extLst>
      <p:ext uri="{BB962C8B-B14F-4D97-AF65-F5344CB8AC3E}">
        <p14:creationId xmlns:p14="http://schemas.microsoft.com/office/powerpoint/2010/main" val="376565356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Pre-Defined Colors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CSS/HTML support </a:t>
            </a:r>
            <a:r>
              <a:rPr lang="en-US" dirty="0" smtClean="0">
                <a:solidFill>
                  <a:srgbClr val="FF0000"/>
                </a:solidFill>
              </a:rPr>
              <a:t>140 standard color names</a:t>
            </a:r>
            <a:r>
              <a:rPr lang="en-US" dirty="0" smtClean="0"/>
              <a:t>.</a:t>
            </a:r>
          </a:p>
          <a:p>
            <a:r>
              <a:rPr lang="en-US" dirty="0" smtClean="0"/>
              <a:t>Example:</a:t>
            </a:r>
          </a:p>
          <a:p>
            <a:pPr lvl="1"/>
            <a:r>
              <a:rPr lang="en-US" dirty="0" smtClean="0"/>
              <a:t>Tomato</a:t>
            </a:r>
          </a:p>
          <a:p>
            <a:pPr lvl="1"/>
            <a:r>
              <a:rPr lang="en-US" dirty="0" smtClean="0"/>
              <a:t>Alice Blue</a:t>
            </a:r>
          </a:p>
          <a:p>
            <a:pPr lvl="1"/>
            <a:r>
              <a:rPr lang="en-US" dirty="0" smtClean="0"/>
              <a:t>Antique white</a:t>
            </a:r>
          </a:p>
          <a:p>
            <a:pPr lvl="1"/>
            <a:r>
              <a:rPr lang="en-US" dirty="0" smtClean="0"/>
              <a:t>Aqua</a:t>
            </a:r>
          </a:p>
          <a:p>
            <a:pPr lvl="1"/>
            <a:r>
              <a:rPr lang="en-US" dirty="0" smtClean="0"/>
              <a:t>Aquamarine</a:t>
            </a:r>
          </a:p>
          <a:p>
            <a:pPr lvl="1"/>
            <a:r>
              <a:rPr lang="en-US" dirty="0" smtClean="0"/>
              <a:t>Chocolate</a:t>
            </a:r>
          </a:p>
          <a:p>
            <a:pPr lvl="1"/>
            <a:r>
              <a:rPr lang="en-US" dirty="0" smtClean="0"/>
              <a:t>Dark Slate Gray</a:t>
            </a:r>
          </a:p>
          <a:p>
            <a:pPr lvl="1"/>
            <a:r>
              <a:rPr lang="en-US" dirty="0" smtClean="0"/>
              <a:t>Green Yellow</a:t>
            </a:r>
          </a:p>
          <a:p>
            <a:pPr lvl="1"/>
            <a:r>
              <a:rPr lang="en-US" dirty="0" smtClean="0"/>
              <a:t>Light Blue etc……</a:t>
            </a:r>
          </a:p>
        </p:txBody>
      </p:sp>
    </p:spTree>
    <p:extLst>
      <p:ext uri="{BB962C8B-B14F-4D97-AF65-F5344CB8AC3E}">
        <p14:creationId xmlns:p14="http://schemas.microsoft.com/office/powerpoint/2010/main" val="34132706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Colors</a:t>
            </a:r>
            <a:endParaRPr lang="en-US" dirty="0"/>
          </a:p>
        </p:txBody>
      </p:sp>
      <p:sp>
        <p:nvSpPr>
          <p:cNvPr id="3" name="Content Placeholder 2"/>
          <p:cNvSpPr>
            <a:spLocks noGrp="1"/>
          </p:cNvSpPr>
          <p:nvPr>
            <p:ph idx="1"/>
          </p:nvPr>
        </p:nvSpPr>
        <p:spPr/>
        <p:txBody>
          <a:bodyPr/>
          <a:lstStyle/>
          <a:p>
            <a:r>
              <a:rPr lang="en-US" dirty="0" smtClean="0"/>
              <a:t>Colors are specified using predefined color names, or RGB, RGBA, HEX, HSL, HSLA values.</a:t>
            </a:r>
            <a:endParaRPr lang="en-US" dirty="0"/>
          </a:p>
        </p:txBody>
      </p:sp>
    </p:spTree>
    <p:extLst>
      <p:ext uri="{BB962C8B-B14F-4D97-AF65-F5344CB8AC3E}">
        <p14:creationId xmlns:p14="http://schemas.microsoft.com/office/powerpoint/2010/main" val="232955763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RGB Colors</a:t>
            </a:r>
            <a:endParaRPr lang="en-US" dirty="0"/>
          </a:p>
        </p:txBody>
      </p:sp>
      <p:sp>
        <p:nvSpPr>
          <p:cNvPr id="3" name="Content Placeholder 2"/>
          <p:cNvSpPr>
            <a:spLocks noGrp="1"/>
          </p:cNvSpPr>
          <p:nvPr>
            <p:ph idx="1"/>
          </p:nvPr>
        </p:nvSpPr>
        <p:spPr/>
        <p:txBody>
          <a:bodyPr/>
          <a:lstStyle/>
          <a:p>
            <a:r>
              <a:rPr lang="en-US" dirty="0" smtClean="0"/>
              <a:t>In CSS, a color can be specified as an RGB value, using this formula,</a:t>
            </a:r>
          </a:p>
          <a:p>
            <a:pPr lvl="1"/>
            <a:r>
              <a:rPr lang="en-US" b="1" dirty="0" smtClean="0"/>
              <a:t>rgb(</a:t>
            </a:r>
            <a:r>
              <a:rPr lang="en-US" b="1" i="1" dirty="0" smtClean="0"/>
              <a:t>red,</a:t>
            </a:r>
            <a:r>
              <a:rPr lang="en-US" b="1" dirty="0" smtClean="0"/>
              <a:t> </a:t>
            </a:r>
            <a:r>
              <a:rPr lang="en-US" b="1" i="1" dirty="0" smtClean="0"/>
              <a:t>green</a:t>
            </a:r>
            <a:r>
              <a:rPr lang="en-US" b="1" dirty="0" smtClean="0"/>
              <a:t>, </a:t>
            </a:r>
            <a:r>
              <a:rPr lang="en-US" b="1" i="1" dirty="0" smtClean="0"/>
              <a:t>blue</a:t>
            </a:r>
            <a:r>
              <a:rPr lang="en-US" b="1" dirty="0" smtClean="0"/>
              <a:t>)</a:t>
            </a:r>
          </a:p>
          <a:p>
            <a:pPr lvl="1"/>
            <a:endParaRPr lang="en-US" b="1" dirty="0" smtClean="0"/>
          </a:p>
          <a:p>
            <a:r>
              <a:rPr lang="en-US" b="1" dirty="0" smtClean="0"/>
              <a:t>Example:</a:t>
            </a:r>
          </a:p>
          <a:p>
            <a:pPr lvl="1"/>
            <a:r>
              <a:rPr lang="en-US" dirty="0" smtClean="0"/>
              <a:t>rgb(</a:t>
            </a:r>
            <a:r>
              <a:rPr lang="en-US" b="1" dirty="0" smtClean="0"/>
              <a:t>15, 140, 244)</a:t>
            </a:r>
            <a:endParaRPr lang="en-US" dirty="0" smtClean="0"/>
          </a:p>
        </p:txBody>
      </p:sp>
    </p:spTree>
    <p:extLst>
      <p:ext uri="{BB962C8B-B14F-4D97-AF65-F5344CB8AC3E}">
        <p14:creationId xmlns:p14="http://schemas.microsoft.com/office/powerpoint/2010/main" val="231810116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RGBA Value</a:t>
            </a:r>
            <a:endParaRPr lang="en-US" dirty="0"/>
          </a:p>
        </p:txBody>
      </p:sp>
      <p:sp>
        <p:nvSpPr>
          <p:cNvPr id="3" name="Content Placeholder 2"/>
          <p:cNvSpPr>
            <a:spLocks noGrp="1"/>
          </p:cNvSpPr>
          <p:nvPr>
            <p:ph idx="1"/>
          </p:nvPr>
        </p:nvSpPr>
        <p:spPr/>
        <p:txBody>
          <a:bodyPr/>
          <a:lstStyle/>
          <a:p>
            <a:r>
              <a:rPr lang="en-US" dirty="0" smtClean="0"/>
              <a:t>RGBA color values are an extension of RGB color values with an alpha channel - which specifies the opacity for a color.</a:t>
            </a:r>
          </a:p>
          <a:p>
            <a:r>
              <a:rPr lang="en-US" dirty="0" smtClean="0"/>
              <a:t>An RGBA color value is specified with,</a:t>
            </a:r>
          </a:p>
          <a:p>
            <a:pPr lvl="1"/>
            <a:r>
              <a:rPr lang="en-US" b="1" dirty="0" smtClean="0"/>
              <a:t>rgba(</a:t>
            </a:r>
            <a:r>
              <a:rPr lang="en-US" b="1" i="1" dirty="0" smtClean="0"/>
              <a:t>red,</a:t>
            </a:r>
            <a:r>
              <a:rPr lang="en-US" b="1" dirty="0" smtClean="0"/>
              <a:t> </a:t>
            </a:r>
            <a:r>
              <a:rPr lang="en-US" b="1" i="1" dirty="0" smtClean="0"/>
              <a:t>green</a:t>
            </a:r>
            <a:r>
              <a:rPr lang="en-US" b="1" dirty="0" smtClean="0"/>
              <a:t>, </a:t>
            </a:r>
            <a:r>
              <a:rPr lang="en-US" b="1" i="1" dirty="0" smtClean="0"/>
              <a:t>blue, alpha</a:t>
            </a:r>
            <a:r>
              <a:rPr lang="en-US" b="1" dirty="0" smtClean="0"/>
              <a:t>)</a:t>
            </a:r>
          </a:p>
          <a:p>
            <a:pPr marL="411480" lvl="1" indent="0">
              <a:buNone/>
            </a:pPr>
            <a:r>
              <a:rPr lang="en-US" b="1" dirty="0" smtClean="0"/>
              <a:t>note: alpha value in 0.1 ~1</a:t>
            </a:r>
            <a:endParaRPr lang="en-US" dirty="0" smtClean="0"/>
          </a:p>
          <a:p>
            <a:pPr marL="0" indent="0">
              <a:buNone/>
            </a:pPr>
            <a:endParaRPr lang="en-US" dirty="0"/>
          </a:p>
        </p:txBody>
      </p:sp>
    </p:spTree>
    <p:extLst>
      <p:ext uri="{BB962C8B-B14F-4D97-AF65-F5344CB8AC3E}">
        <p14:creationId xmlns:p14="http://schemas.microsoft.com/office/powerpoint/2010/main" val="10826405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Hex Value</a:t>
            </a:r>
            <a:endParaRPr lang="en-US" dirty="0"/>
          </a:p>
        </p:txBody>
      </p:sp>
      <p:sp>
        <p:nvSpPr>
          <p:cNvPr id="3" name="Content Placeholder 2"/>
          <p:cNvSpPr>
            <a:spLocks noGrp="1"/>
          </p:cNvSpPr>
          <p:nvPr>
            <p:ph idx="1"/>
          </p:nvPr>
        </p:nvSpPr>
        <p:spPr/>
        <p:txBody>
          <a:bodyPr/>
          <a:lstStyle/>
          <a:p>
            <a:r>
              <a:rPr lang="en-US" dirty="0" smtClean="0"/>
              <a:t>In CSS, a color can be specified using a hexadecimal value in the form</a:t>
            </a:r>
          </a:p>
          <a:p>
            <a:pPr lvl="1"/>
            <a:r>
              <a:rPr lang="en-US" b="1" dirty="0" smtClean="0"/>
              <a:t>#</a:t>
            </a:r>
            <a:r>
              <a:rPr lang="en-US" b="1" i="1" dirty="0" smtClean="0"/>
              <a:t>rrggbb</a:t>
            </a:r>
          </a:p>
          <a:p>
            <a:pPr lvl="1"/>
            <a:endParaRPr lang="en-US" b="1" i="1" dirty="0" smtClean="0"/>
          </a:p>
          <a:p>
            <a:r>
              <a:rPr lang="en-US" b="1" i="1" dirty="0" smtClean="0"/>
              <a:t>Example:</a:t>
            </a:r>
          </a:p>
          <a:p>
            <a:pPr lvl="1"/>
            <a:r>
              <a:rPr lang="en-US" cap="all" dirty="0" smtClean="0"/>
              <a:t>#0F8CF4</a:t>
            </a:r>
            <a:endParaRPr lang="en-US" i="1" dirty="0" smtClean="0"/>
          </a:p>
          <a:p>
            <a:pPr lvl="1"/>
            <a:endParaRPr lang="en-US" b="1" i="1" dirty="0" smtClean="0"/>
          </a:p>
        </p:txBody>
      </p:sp>
    </p:spTree>
    <p:extLst>
      <p:ext uri="{BB962C8B-B14F-4D97-AF65-F5344CB8AC3E}">
        <p14:creationId xmlns:p14="http://schemas.microsoft.com/office/powerpoint/2010/main" val="36530345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dirty="0" smtClean="0"/>
              <a:t>Design </a:t>
            </a:r>
            <a:r>
              <a:rPr lang="en-US" dirty="0"/>
              <a:t>software, such as Adobe Photoshop, Sketch, and Illustrator</a:t>
            </a:r>
            <a:r>
              <a:rPr lang="en-US" dirty="0" smtClean="0"/>
              <a:t>, used </a:t>
            </a:r>
            <a:r>
              <a:rPr lang="en-US" dirty="0"/>
              <a:t>to acquire design skills</a:t>
            </a:r>
            <a:r>
              <a:rPr lang="en-US" dirty="0" smtClean="0"/>
              <a:t>.</a:t>
            </a:r>
          </a:p>
          <a:p>
            <a:endParaRPr lang="en-US" dirty="0" smtClean="0"/>
          </a:p>
          <a:p>
            <a:r>
              <a:rPr lang="en-US" dirty="0" smtClean="0"/>
              <a:t>With </a:t>
            </a:r>
            <a:r>
              <a:rPr lang="en-US" dirty="0"/>
              <a:t>these tools, you can learn how to combine fonts, colors, patterns, and white space for eye-catching web design. These types of software also help with tasks like photo modification, logo design, and website </a:t>
            </a:r>
            <a:r>
              <a:rPr lang="en-US" dirty="0" smtClean="0"/>
              <a:t>layouts.</a:t>
            </a:r>
            <a:r>
              <a:rPr lang="en-US" dirty="0"/>
              <a:t> </a:t>
            </a:r>
            <a:endParaRPr lang="en-US" dirty="0" smtClean="0"/>
          </a:p>
        </p:txBody>
      </p:sp>
      <p:sp>
        <p:nvSpPr>
          <p:cNvPr id="3" name="Title 2"/>
          <p:cNvSpPr>
            <a:spLocks noGrp="1"/>
          </p:cNvSpPr>
          <p:nvPr>
            <p:ph type="title"/>
          </p:nvPr>
        </p:nvSpPr>
        <p:spPr/>
        <p:txBody>
          <a:bodyPr/>
          <a:lstStyle/>
          <a:p>
            <a:r>
              <a:rPr lang="en-US" dirty="0" smtClean="0"/>
              <a:t>Web Designing Tools</a:t>
            </a:r>
            <a:endParaRPr lang="en-US" dirty="0"/>
          </a:p>
        </p:txBody>
      </p:sp>
    </p:spTree>
    <p:extLst>
      <p:ext uri="{BB962C8B-B14F-4D97-AF65-F5344CB8AC3E}">
        <p14:creationId xmlns:p14="http://schemas.microsoft.com/office/powerpoint/2010/main" val="29140171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HSL Value</a:t>
            </a:r>
            <a:endParaRPr lang="en-US" dirty="0"/>
          </a:p>
        </p:txBody>
      </p:sp>
      <p:sp>
        <p:nvSpPr>
          <p:cNvPr id="3" name="Content Placeholder 2"/>
          <p:cNvSpPr>
            <a:spLocks noGrp="1"/>
          </p:cNvSpPr>
          <p:nvPr>
            <p:ph idx="1"/>
          </p:nvPr>
        </p:nvSpPr>
        <p:spPr/>
        <p:txBody>
          <a:bodyPr/>
          <a:lstStyle/>
          <a:p>
            <a:r>
              <a:rPr lang="en-US" dirty="0" smtClean="0"/>
              <a:t>HSL stands for hue, saturation, and lightness.</a:t>
            </a:r>
          </a:p>
          <a:p>
            <a:r>
              <a:rPr lang="en-US" b="1" dirty="0" smtClean="0"/>
              <a:t>hsl(</a:t>
            </a:r>
            <a:r>
              <a:rPr lang="en-US" b="1" i="1" dirty="0" smtClean="0"/>
              <a:t>hue</a:t>
            </a:r>
            <a:r>
              <a:rPr lang="en-US" b="1" dirty="0" smtClean="0"/>
              <a:t>, </a:t>
            </a:r>
            <a:r>
              <a:rPr lang="en-US" b="1" i="1" dirty="0" smtClean="0"/>
              <a:t>saturation</a:t>
            </a:r>
            <a:r>
              <a:rPr lang="en-US" b="1" dirty="0" smtClean="0"/>
              <a:t>, </a:t>
            </a:r>
            <a:r>
              <a:rPr lang="en-US" b="1" i="1" dirty="0" smtClean="0"/>
              <a:t>lightness</a:t>
            </a:r>
            <a:r>
              <a:rPr lang="en-US" b="1" dirty="0" smtClean="0"/>
              <a:t>)</a:t>
            </a:r>
          </a:p>
          <a:p>
            <a:r>
              <a:rPr lang="en-US" dirty="0" smtClean="0"/>
              <a:t>Hue is a degree on the color wheel from 0 to 360. 0 is red, 120 is green, and 240 is blue.</a:t>
            </a:r>
          </a:p>
          <a:p>
            <a:r>
              <a:rPr lang="en-US" dirty="0" smtClean="0"/>
              <a:t>Saturation is a percentage value, 0% means a shade of gray, and 100% is the full color.</a:t>
            </a:r>
          </a:p>
          <a:p>
            <a:r>
              <a:rPr lang="en-US" dirty="0" smtClean="0"/>
              <a:t>Lightness is also a percentage, 0% is black, 50% is neither light or dark, 100% is white</a:t>
            </a:r>
          </a:p>
          <a:p>
            <a:endParaRPr lang="en-US" dirty="0"/>
          </a:p>
        </p:txBody>
      </p:sp>
    </p:spTree>
    <p:extLst>
      <p:ext uri="{BB962C8B-B14F-4D97-AF65-F5344CB8AC3E}">
        <p14:creationId xmlns:p14="http://schemas.microsoft.com/office/powerpoint/2010/main" val="382986504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HSLA Color Values</a:t>
            </a:r>
            <a:endParaRPr lang="en-US" dirty="0"/>
          </a:p>
        </p:txBody>
      </p:sp>
      <p:sp>
        <p:nvSpPr>
          <p:cNvPr id="3" name="Content Placeholder 2"/>
          <p:cNvSpPr>
            <a:spLocks noGrp="1"/>
          </p:cNvSpPr>
          <p:nvPr>
            <p:ph idx="1"/>
          </p:nvPr>
        </p:nvSpPr>
        <p:spPr/>
        <p:txBody>
          <a:bodyPr/>
          <a:lstStyle/>
          <a:p>
            <a:r>
              <a:rPr lang="en-US" dirty="0" smtClean="0"/>
              <a:t>HSLA color values are an extension of HSL color values with an alpha channel - which specifies the opacity for a color.</a:t>
            </a:r>
          </a:p>
          <a:p>
            <a:r>
              <a:rPr lang="en-US" dirty="0" smtClean="0"/>
              <a:t>An HSLA color value is specified with:</a:t>
            </a:r>
          </a:p>
          <a:p>
            <a:r>
              <a:rPr lang="en-US" b="1" dirty="0" smtClean="0"/>
              <a:t>hsla(</a:t>
            </a:r>
            <a:r>
              <a:rPr lang="en-US" b="1" i="1" dirty="0" smtClean="0"/>
              <a:t>hue,</a:t>
            </a:r>
            <a:r>
              <a:rPr lang="en-US" b="1" dirty="0" smtClean="0"/>
              <a:t> </a:t>
            </a:r>
            <a:r>
              <a:rPr lang="en-US" b="1" i="1" dirty="0" smtClean="0"/>
              <a:t>saturation</a:t>
            </a:r>
            <a:r>
              <a:rPr lang="en-US" b="1" dirty="0" smtClean="0"/>
              <a:t>, </a:t>
            </a:r>
            <a:r>
              <a:rPr lang="en-US" b="1" i="1" dirty="0" smtClean="0"/>
              <a:t>lightness, alpha</a:t>
            </a:r>
            <a:r>
              <a:rPr lang="en-US" b="1" dirty="0" smtClean="0"/>
              <a:t>)</a:t>
            </a:r>
          </a:p>
          <a:p>
            <a:endParaRPr lang="en-US" dirty="0"/>
          </a:p>
        </p:txBody>
      </p:sp>
    </p:spTree>
    <p:extLst>
      <p:ext uri="{BB962C8B-B14F-4D97-AF65-F5344CB8AC3E}">
        <p14:creationId xmlns:p14="http://schemas.microsoft.com/office/powerpoint/2010/main" val="2438787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Backgrounds</a:t>
            </a:r>
            <a:endParaRPr lang="en-US" dirty="0"/>
          </a:p>
        </p:txBody>
      </p:sp>
      <p:sp>
        <p:nvSpPr>
          <p:cNvPr id="3" name="Content Placeholder 2"/>
          <p:cNvSpPr>
            <a:spLocks noGrp="1"/>
          </p:cNvSpPr>
          <p:nvPr>
            <p:ph idx="1"/>
          </p:nvPr>
        </p:nvSpPr>
        <p:spPr/>
        <p:txBody>
          <a:bodyPr/>
          <a:lstStyle/>
          <a:p>
            <a:r>
              <a:rPr lang="en-US" dirty="0" smtClean="0"/>
              <a:t>The CSS background properties are used to add background effects for elements. A background can be any one of these:</a:t>
            </a:r>
          </a:p>
          <a:p>
            <a:pPr lvl="1"/>
            <a:r>
              <a:rPr lang="en-US" dirty="0" smtClean="0"/>
              <a:t>background-color</a:t>
            </a:r>
          </a:p>
          <a:p>
            <a:pPr lvl="1"/>
            <a:r>
              <a:rPr lang="en-US" dirty="0" smtClean="0"/>
              <a:t>background-image</a:t>
            </a:r>
          </a:p>
          <a:p>
            <a:pPr lvl="1"/>
            <a:endParaRPr lang="en-US" dirty="0"/>
          </a:p>
        </p:txBody>
      </p:sp>
    </p:spTree>
    <p:extLst>
      <p:ext uri="{BB962C8B-B14F-4D97-AF65-F5344CB8AC3E}">
        <p14:creationId xmlns:p14="http://schemas.microsoft.com/office/powerpoint/2010/main" val="21096557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en-US" sz="3600" dirty="0" smtClean="0">
                <a:solidFill>
                  <a:schemeClr val="accent1">
                    <a:lumMod val="75000"/>
                  </a:schemeClr>
                </a:solidFill>
              </a:rPr>
              <a:t>Background Properties:</a:t>
            </a:r>
          </a:p>
          <a:p>
            <a:r>
              <a:rPr lang="en-US" dirty="0" smtClean="0"/>
              <a:t>background –repeat-x,repeat-y,no-repeat.</a:t>
            </a:r>
          </a:p>
          <a:p>
            <a:r>
              <a:rPr lang="en-US" dirty="0" smtClean="0"/>
              <a:t>background-Position: top; (top,bottom,right,left)</a:t>
            </a:r>
          </a:p>
          <a:p>
            <a:r>
              <a:rPr lang="en-US" dirty="0" smtClean="0"/>
              <a:t>background-attachement;fixed</a:t>
            </a:r>
          </a:p>
          <a:p>
            <a:r>
              <a:rPr lang="en-US" dirty="0" smtClean="0"/>
              <a:t>background-size:100%;</a:t>
            </a:r>
            <a:endParaRPr lang="en-US" dirty="0"/>
          </a:p>
        </p:txBody>
      </p:sp>
    </p:spTree>
    <p:extLst>
      <p:ext uri="{BB962C8B-B14F-4D97-AF65-F5344CB8AC3E}">
        <p14:creationId xmlns:p14="http://schemas.microsoft.com/office/powerpoint/2010/main" val="400196682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85800"/>
          </a:xfrm>
        </p:spPr>
        <p:txBody>
          <a:bodyPr>
            <a:normAutofit fontScale="90000"/>
          </a:bodyPr>
          <a:lstStyle/>
          <a:p>
            <a:r>
              <a:rPr lang="en-US" dirty="0" smtClean="0"/>
              <a:t>Border</a:t>
            </a:r>
            <a:endParaRPr lang="en-US" dirty="0"/>
          </a:p>
        </p:txBody>
      </p:sp>
      <p:sp>
        <p:nvSpPr>
          <p:cNvPr id="3" name="Content Placeholder 2"/>
          <p:cNvSpPr>
            <a:spLocks noGrp="1"/>
          </p:cNvSpPr>
          <p:nvPr>
            <p:ph idx="1"/>
          </p:nvPr>
        </p:nvSpPr>
        <p:spPr>
          <a:xfrm>
            <a:off x="381000" y="1143000"/>
            <a:ext cx="8229600" cy="5181600"/>
          </a:xfrm>
        </p:spPr>
        <p:txBody>
          <a:bodyPr>
            <a:normAutofit lnSpcReduction="10000"/>
          </a:bodyPr>
          <a:lstStyle/>
          <a:p>
            <a:r>
              <a:rPr lang="en-US" dirty="0" smtClean="0"/>
              <a:t>The border-style property specifies what kind of border to display.</a:t>
            </a:r>
          </a:p>
          <a:p>
            <a:endParaRPr lang="en-US" dirty="0" smtClean="0"/>
          </a:p>
          <a:p>
            <a:r>
              <a:rPr lang="en-US" dirty="0" smtClean="0"/>
              <a:t>Border Properties :</a:t>
            </a:r>
          </a:p>
          <a:p>
            <a:pPr lvl="1"/>
            <a:r>
              <a:rPr lang="en-US" dirty="0" smtClean="0"/>
              <a:t>border-color</a:t>
            </a:r>
          </a:p>
          <a:p>
            <a:pPr lvl="1"/>
            <a:r>
              <a:rPr lang="en-US" dirty="0" smtClean="0"/>
              <a:t>border-radius</a:t>
            </a:r>
          </a:p>
          <a:p>
            <a:pPr lvl="1"/>
            <a:r>
              <a:rPr lang="en-US" dirty="0" smtClean="0"/>
              <a:t>border-style</a:t>
            </a:r>
          </a:p>
          <a:p>
            <a:pPr lvl="1"/>
            <a:r>
              <a:rPr lang="en-US" dirty="0" smtClean="0"/>
              <a:t>border-width</a:t>
            </a:r>
          </a:p>
          <a:p>
            <a:pPr lvl="1"/>
            <a:r>
              <a:rPr lang="en-US" dirty="0" smtClean="0"/>
              <a:t>border-top-left-radius</a:t>
            </a:r>
          </a:p>
          <a:p>
            <a:pPr lvl="1"/>
            <a:r>
              <a:rPr lang="en-US" dirty="0" smtClean="0"/>
              <a:t>border-bottom-left-radius</a:t>
            </a:r>
          </a:p>
          <a:p>
            <a:pPr lvl="1"/>
            <a:r>
              <a:rPr lang="en-US" dirty="0" smtClean="0"/>
              <a:t>border-top-right-radius</a:t>
            </a:r>
          </a:p>
          <a:p>
            <a:pPr lvl="1"/>
            <a:r>
              <a:rPr lang="en-US" dirty="0" smtClean="0"/>
              <a:t>border-bottom-right-radius</a:t>
            </a:r>
          </a:p>
          <a:p>
            <a:pPr lvl="1"/>
            <a:r>
              <a:rPr lang="en-US" dirty="0" smtClean="0"/>
              <a:t>border</a:t>
            </a:r>
            <a:endParaRPr lang="en-US" dirty="0"/>
          </a:p>
        </p:txBody>
      </p:sp>
    </p:spTree>
    <p:extLst>
      <p:ext uri="{BB962C8B-B14F-4D97-AF65-F5344CB8AC3E}">
        <p14:creationId xmlns:p14="http://schemas.microsoft.com/office/powerpoint/2010/main" val="398961977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smtClean="0"/>
              <a:t>Borders in CSS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020747353"/>
              </p:ext>
            </p:extLst>
          </p:nvPr>
        </p:nvGraphicFramePr>
        <p:xfrm>
          <a:off x="457200" y="1524000"/>
          <a:ext cx="8229600" cy="5120640"/>
        </p:xfrm>
        <a:graphic>
          <a:graphicData uri="http://schemas.openxmlformats.org/drawingml/2006/table">
            <a:tbl>
              <a:tblPr firstRow="1" bandRow="1">
                <a:tableStyleId>{21E4AEA4-8DFA-4A89-87EB-49C32662AFE0}</a:tableStyleId>
              </a:tblPr>
              <a:tblGrid>
                <a:gridCol w="1676400"/>
                <a:gridCol w="6553200"/>
              </a:tblGrid>
              <a:tr h="359229">
                <a:tc>
                  <a:txBody>
                    <a:bodyPr/>
                    <a:lstStyle/>
                    <a:p>
                      <a:r>
                        <a:rPr lang="en-US" dirty="0" smtClean="0"/>
                        <a:t>Style</a:t>
                      </a:r>
                      <a:endParaRPr lang="en-US" dirty="0"/>
                    </a:p>
                  </a:txBody>
                  <a:tcPr/>
                </a:tc>
                <a:tc>
                  <a:txBody>
                    <a:bodyPr/>
                    <a:lstStyle/>
                    <a:p>
                      <a:r>
                        <a:rPr lang="en-US" dirty="0" smtClean="0"/>
                        <a:t>Description</a:t>
                      </a:r>
                      <a:endParaRPr lang="en-US" dirty="0"/>
                    </a:p>
                  </a:txBody>
                  <a:tcPr/>
                </a:tc>
              </a:tr>
              <a:tr h="359229">
                <a:tc>
                  <a:txBody>
                    <a:bodyPr/>
                    <a:lstStyle/>
                    <a:p>
                      <a:r>
                        <a:rPr lang="en-US" dirty="0" smtClean="0"/>
                        <a:t>Dotted</a:t>
                      </a:r>
                      <a:endParaRPr lang="en-US" dirty="0"/>
                    </a:p>
                  </a:txBody>
                  <a:tcPr/>
                </a:tc>
                <a:tc>
                  <a:txBody>
                    <a:bodyPr/>
                    <a:lstStyle/>
                    <a:p>
                      <a:r>
                        <a:rPr kumimoji="0" lang="en-US" b="0" i="0" kern="1200" dirty="0" smtClean="0">
                          <a:solidFill>
                            <a:schemeClr val="dk1"/>
                          </a:solidFill>
                          <a:latin typeface="+mn-lt"/>
                          <a:ea typeface="+mn-ea"/>
                          <a:cs typeface="+mn-cs"/>
                        </a:rPr>
                        <a:t>Defines a dotted border</a:t>
                      </a:r>
                      <a:endParaRPr lang="en-US" dirty="0"/>
                    </a:p>
                  </a:txBody>
                  <a:tcPr/>
                </a:tc>
              </a:tr>
              <a:tr h="359229">
                <a:tc>
                  <a:txBody>
                    <a:bodyPr/>
                    <a:lstStyle/>
                    <a:p>
                      <a:r>
                        <a:rPr lang="en-US" dirty="0" smtClean="0"/>
                        <a:t>Dashed</a:t>
                      </a:r>
                      <a:endParaRPr lang="en-US" dirty="0"/>
                    </a:p>
                  </a:txBody>
                  <a:tcPr/>
                </a:tc>
                <a:tc>
                  <a:txBody>
                    <a:bodyPr/>
                    <a:lstStyle/>
                    <a:p>
                      <a:r>
                        <a:rPr lang="en-US" dirty="0" smtClean="0"/>
                        <a:t>Defines</a:t>
                      </a:r>
                      <a:r>
                        <a:rPr lang="en-US" baseline="0" dirty="0" smtClean="0"/>
                        <a:t> a dashed border</a:t>
                      </a:r>
                      <a:endParaRPr lang="en-US" dirty="0"/>
                    </a:p>
                  </a:txBody>
                  <a:tcPr/>
                </a:tc>
              </a:tr>
              <a:tr h="359229">
                <a:tc>
                  <a:txBody>
                    <a:bodyPr/>
                    <a:lstStyle/>
                    <a:p>
                      <a:r>
                        <a:rPr lang="en-US" dirty="0" smtClean="0"/>
                        <a:t>Solid</a:t>
                      </a:r>
                      <a:endParaRPr lang="en-US" dirty="0"/>
                    </a:p>
                  </a:txBody>
                  <a:tcPr/>
                </a:tc>
                <a:tc>
                  <a:txBody>
                    <a:bodyPr/>
                    <a:lstStyle/>
                    <a:p>
                      <a:r>
                        <a:rPr lang="en-US" dirty="0" smtClean="0"/>
                        <a:t>Defines a solid border</a:t>
                      </a:r>
                      <a:endParaRPr lang="en-US" dirty="0"/>
                    </a:p>
                  </a:txBody>
                  <a:tcPr/>
                </a:tc>
              </a:tr>
              <a:tr h="359229">
                <a:tc>
                  <a:txBody>
                    <a:bodyPr/>
                    <a:lstStyle/>
                    <a:p>
                      <a:r>
                        <a:rPr lang="en-US" dirty="0" smtClean="0"/>
                        <a:t>Double</a:t>
                      </a:r>
                      <a:endParaRPr lang="en-US" dirty="0"/>
                    </a:p>
                  </a:txBody>
                  <a:tcPr/>
                </a:tc>
                <a:tc>
                  <a:txBody>
                    <a:bodyPr/>
                    <a:lstStyle/>
                    <a:p>
                      <a:r>
                        <a:rPr lang="en-US" dirty="0" smtClean="0"/>
                        <a:t>Defines</a:t>
                      </a:r>
                      <a:r>
                        <a:rPr lang="en-US" baseline="0" dirty="0" smtClean="0"/>
                        <a:t> a double border</a:t>
                      </a:r>
                      <a:endParaRPr lang="en-US" dirty="0"/>
                    </a:p>
                  </a:txBody>
                  <a:tcPr/>
                </a:tc>
              </a:tr>
              <a:tr h="628650">
                <a:tc>
                  <a:txBody>
                    <a:bodyPr/>
                    <a:lstStyle/>
                    <a:p>
                      <a:r>
                        <a:rPr lang="en-US" dirty="0" smtClean="0"/>
                        <a:t>Groove</a:t>
                      </a:r>
                      <a:endParaRPr lang="en-US" dirty="0"/>
                    </a:p>
                  </a:txBody>
                  <a:tcPr/>
                </a:tc>
                <a:tc>
                  <a:txBody>
                    <a:bodyPr/>
                    <a:lstStyle/>
                    <a:p>
                      <a:r>
                        <a:rPr kumimoji="0" lang="en-US" b="0" i="0" kern="1200" dirty="0" smtClean="0">
                          <a:solidFill>
                            <a:schemeClr val="dk1"/>
                          </a:solidFill>
                          <a:latin typeface="+mn-lt"/>
                          <a:ea typeface="+mn-ea"/>
                          <a:cs typeface="+mn-cs"/>
                        </a:rPr>
                        <a:t>Defines a 3D grooved border. The effect depends on the border-color value</a:t>
                      </a:r>
                      <a:endParaRPr lang="en-US" dirty="0"/>
                    </a:p>
                  </a:txBody>
                  <a:tcPr/>
                </a:tc>
              </a:tr>
              <a:tr h="628650">
                <a:tc>
                  <a:txBody>
                    <a:bodyPr/>
                    <a:lstStyle/>
                    <a:p>
                      <a:r>
                        <a:rPr lang="en-US" dirty="0" smtClean="0"/>
                        <a:t>Ridge</a:t>
                      </a:r>
                      <a:endParaRPr lang="en-US" dirty="0"/>
                    </a:p>
                  </a:txBody>
                  <a:tcPr/>
                </a:tc>
                <a:tc>
                  <a:txBody>
                    <a:bodyPr/>
                    <a:lstStyle/>
                    <a:p>
                      <a:r>
                        <a:rPr kumimoji="0" lang="en-US" b="0" i="0" kern="1200" dirty="0" smtClean="0">
                          <a:solidFill>
                            <a:schemeClr val="dk1"/>
                          </a:solidFill>
                          <a:latin typeface="+mn-lt"/>
                          <a:ea typeface="+mn-ea"/>
                          <a:cs typeface="+mn-cs"/>
                        </a:rPr>
                        <a:t>Defines a 3D ridged border. The effect depends on the border-color value</a:t>
                      </a:r>
                      <a:endParaRPr lang="en-US" dirty="0"/>
                    </a:p>
                  </a:txBody>
                  <a:tcPr/>
                </a:tc>
              </a:tr>
              <a:tr h="628650">
                <a:tc>
                  <a:txBody>
                    <a:bodyPr/>
                    <a:lstStyle/>
                    <a:p>
                      <a:r>
                        <a:rPr lang="en-US" dirty="0" smtClean="0"/>
                        <a:t>Inset</a:t>
                      </a:r>
                      <a:endParaRPr lang="en-US" dirty="0"/>
                    </a:p>
                  </a:txBody>
                  <a:tcPr/>
                </a:tc>
                <a:tc>
                  <a:txBody>
                    <a:bodyPr/>
                    <a:lstStyle/>
                    <a:p>
                      <a:r>
                        <a:rPr kumimoji="0" lang="en-US" b="0" i="0" kern="1200" dirty="0" smtClean="0">
                          <a:solidFill>
                            <a:schemeClr val="dk1"/>
                          </a:solidFill>
                          <a:latin typeface="+mn-lt"/>
                          <a:ea typeface="+mn-ea"/>
                          <a:cs typeface="+mn-cs"/>
                        </a:rPr>
                        <a:t>Defines a 3D inset border. The effect depends on the border-color value</a:t>
                      </a:r>
                      <a:endParaRPr lang="en-US" dirty="0"/>
                    </a:p>
                  </a:txBody>
                  <a:tcPr/>
                </a:tc>
              </a:tr>
              <a:tr h="628650">
                <a:tc>
                  <a:txBody>
                    <a:bodyPr/>
                    <a:lstStyle/>
                    <a:p>
                      <a:r>
                        <a:rPr lang="en-US" dirty="0" smtClean="0"/>
                        <a:t>Outset</a:t>
                      </a:r>
                      <a:endParaRPr lang="en-US" dirty="0"/>
                    </a:p>
                  </a:txBody>
                  <a:tcPr/>
                </a:tc>
                <a:tc>
                  <a:txBody>
                    <a:bodyPr/>
                    <a:lstStyle/>
                    <a:p>
                      <a:r>
                        <a:rPr kumimoji="0" lang="en-US" b="0" i="0" kern="1200" dirty="0" smtClean="0">
                          <a:solidFill>
                            <a:schemeClr val="dk1"/>
                          </a:solidFill>
                          <a:latin typeface="+mn-lt"/>
                          <a:ea typeface="+mn-ea"/>
                          <a:cs typeface="+mn-cs"/>
                        </a:rPr>
                        <a:t>Defines a 3D outset border. The effect depends on the border-color value</a:t>
                      </a:r>
                      <a:endParaRPr lang="en-US" dirty="0"/>
                    </a:p>
                  </a:txBody>
                  <a:tcPr/>
                </a:tc>
              </a:tr>
              <a:tr h="359229">
                <a:tc>
                  <a:txBody>
                    <a:bodyPr/>
                    <a:lstStyle/>
                    <a:p>
                      <a:r>
                        <a:rPr lang="en-US" dirty="0" smtClean="0"/>
                        <a:t>None</a:t>
                      </a:r>
                      <a:endParaRPr lang="en-US" dirty="0"/>
                    </a:p>
                  </a:txBody>
                  <a:tcPr/>
                </a:tc>
                <a:tc>
                  <a:txBody>
                    <a:bodyPr/>
                    <a:lstStyle/>
                    <a:p>
                      <a:r>
                        <a:rPr kumimoji="0" lang="en-US" b="0" i="0" kern="1200" dirty="0" smtClean="0">
                          <a:solidFill>
                            <a:schemeClr val="dk1"/>
                          </a:solidFill>
                          <a:latin typeface="+mn-lt"/>
                          <a:ea typeface="+mn-ea"/>
                          <a:cs typeface="+mn-cs"/>
                        </a:rPr>
                        <a:t>Defines no border</a:t>
                      </a:r>
                      <a:endParaRPr lang="en-US" dirty="0"/>
                    </a:p>
                  </a:txBody>
                  <a:tcPr/>
                </a:tc>
              </a:tr>
              <a:tr h="359229">
                <a:tc>
                  <a:txBody>
                    <a:bodyPr/>
                    <a:lstStyle/>
                    <a:p>
                      <a:r>
                        <a:rPr lang="en-US" dirty="0" smtClean="0"/>
                        <a:t>Hidden</a:t>
                      </a:r>
                      <a:endParaRPr lang="en-US" dirty="0"/>
                    </a:p>
                  </a:txBody>
                  <a:tcPr/>
                </a:tc>
                <a:tc>
                  <a:txBody>
                    <a:bodyPr/>
                    <a:lstStyle/>
                    <a:p>
                      <a:r>
                        <a:rPr kumimoji="0" lang="en-US" b="0" i="0" kern="1200" dirty="0" smtClean="0">
                          <a:solidFill>
                            <a:schemeClr val="dk1"/>
                          </a:solidFill>
                          <a:latin typeface="+mn-lt"/>
                          <a:ea typeface="+mn-ea"/>
                          <a:cs typeface="+mn-cs"/>
                        </a:rPr>
                        <a:t>Defines a hidden border</a:t>
                      </a:r>
                      <a:endParaRPr lang="en-US" dirty="0"/>
                    </a:p>
                  </a:txBody>
                  <a:tcPr/>
                </a:tc>
              </a:tr>
            </a:tbl>
          </a:graphicData>
        </a:graphic>
      </p:graphicFrame>
    </p:spTree>
    <p:extLst>
      <p:ext uri="{BB962C8B-B14F-4D97-AF65-F5344CB8AC3E}">
        <p14:creationId xmlns:p14="http://schemas.microsoft.com/office/powerpoint/2010/main" val="198064397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Outline</a:t>
            </a:r>
            <a:endParaRPr lang="en-US" dirty="0"/>
          </a:p>
        </p:txBody>
      </p:sp>
      <p:sp>
        <p:nvSpPr>
          <p:cNvPr id="3" name="Content Placeholder 2"/>
          <p:cNvSpPr>
            <a:spLocks noGrp="1"/>
          </p:cNvSpPr>
          <p:nvPr>
            <p:ph idx="1"/>
          </p:nvPr>
        </p:nvSpPr>
        <p:spPr/>
        <p:txBody>
          <a:bodyPr/>
          <a:lstStyle/>
          <a:p>
            <a:r>
              <a:rPr lang="en-US" dirty="0" smtClean="0"/>
              <a:t>An outline is a line drawn outside the element's border.</a:t>
            </a:r>
          </a:p>
          <a:p>
            <a:r>
              <a:rPr lang="en-US" dirty="0" smtClean="0"/>
              <a:t>Properties:</a:t>
            </a:r>
          </a:p>
          <a:p>
            <a:pPr lvl="1"/>
            <a:r>
              <a:rPr lang="en-US" dirty="0" smtClean="0"/>
              <a:t>outline-style</a:t>
            </a:r>
          </a:p>
          <a:p>
            <a:pPr lvl="1"/>
            <a:r>
              <a:rPr lang="en-US" dirty="0" smtClean="0"/>
              <a:t>outline-color</a:t>
            </a:r>
          </a:p>
          <a:p>
            <a:pPr lvl="1"/>
            <a:r>
              <a:rPr lang="en-US" dirty="0" smtClean="0"/>
              <a:t>outline-width</a:t>
            </a:r>
          </a:p>
          <a:p>
            <a:pPr lvl="1"/>
            <a:r>
              <a:rPr lang="en-US" dirty="0" smtClean="0"/>
              <a:t>outline-offset</a:t>
            </a:r>
          </a:p>
          <a:p>
            <a:pPr lvl="1"/>
            <a:r>
              <a:rPr lang="en-US" dirty="0" smtClean="0"/>
              <a:t>outline</a:t>
            </a:r>
          </a:p>
          <a:p>
            <a:endParaRPr lang="en-US" dirty="0"/>
          </a:p>
        </p:txBody>
      </p:sp>
    </p:spTree>
    <p:extLst>
      <p:ext uri="{BB962C8B-B14F-4D97-AF65-F5344CB8AC3E}">
        <p14:creationId xmlns:p14="http://schemas.microsoft.com/office/powerpoint/2010/main" val="418605101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Outline Properties	</a:t>
            </a:r>
            <a:endParaRPr lang="en-US" dirty="0"/>
          </a:p>
        </p:txBody>
      </p:sp>
      <p:graphicFrame>
        <p:nvGraphicFramePr>
          <p:cNvPr id="4" name="Content Placeholder 3"/>
          <p:cNvGraphicFramePr>
            <a:graphicFrameLocks noGrp="1"/>
          </p:cNvGraphicFramePr>
          <p:nvPr>
            <p:ph idx="1"/>
          </p:nvPr>
        </p:nvGraphicFramePr>
        <p:xfrm>
          <a:off x="457200" y="2285999"/>
          <a:ext cx="8229600" cy="2468880"/>
        </p:xfrm>
        <a:graphic>
          <a:graphicData uri="http://schemas.openxmlformats.org/drawingml/2006/table">
            <a:tbl>
              <a:tblPr firstRow="1" bandRow="1">
                <a:tableStyleId>{21E4AEA4-8DFA-4A89-87EB-49C32662AFE0}</a:tableStyleId>
              </a:tblPr>
              <a:tblGrid>
                <a:gridCol w="2209800"/>
                <a:gridCol w="6019800"/>
              </a:tblGrid>
              <a:tr h="300673">
                <a:tc>
                  <a:txBody>
                    <a:bodyPr/>
                    <a:lstStyle/>
                    <a:p>
                      <a:r>
                        <a:rPr lang="en-US" dirty="0" smtClean="0"/>
                        <a:t>Property</a:t>
                      </a:r>
                      <a:endParaRPr lang="en-US" dirty="0"/>
                    </a:p>
                  </a:txBody>
                  <a:tcPr/>
                </a:tc>
                <a:tc>
                  <a:txBody>
                    <a:bodyPr/>
                    <a:lstStyle/>
                    <a:p>
                      <a:r>
                        <a:rPr lang="en-US" dirty="0" smtClean="0"/>
                        <a:t>Description</a:t>
                      </a:r>
                      <a:endParaRPr lang="en-US" dirty="0"/>
                    </a:p>
                  </a:txBody>
                  <a:tcPr/>
                </a:tc>
              </a:tr>
              <a:tr h="300673">
                <a:tc>
                  <a:txBody>
                    <a:bodyPr/>
                    <a:lstStyle/>
                    <a:p>
                      <a:r>
                        <a:rPr lang="en-US" dirty="0" smtClean="0"/>
                        <a:t>outline-style</a:t>
                      </a:r>
                      <a:endParaRPr lang="en-US" dirty="0"/>
                    </a:p>
                  </a:txBody>
                  <a:tcPr/>
                </a:tc>
                <a:tc>
                  <a:txBody>
                    <a:bodyPr/>
                    <a:lstStyle/>
                    <a:p>
                      <a:r>
                        <a:rPr kumimoji="0" lang="en-US" b="0" i="0" kern="1200" dirty="0" smtClean="0">
                          <a:solidFill>
                            <a:schemeClr val="dk1"/>
                          </a:solidFill>
                          <a:latin typeface="+mn-lt"/>
                          <a:ea typeface="+mn-ea"/>
                          <a:cs typeface="+mn-cs"/>
                        </a:rPr>
                        <a:t>specifies the style of the outline</a:t>
                      </a:r>
                      <a:endParaRPr lang="en-US" dirty="0"/>
                    </a:p>
                  </a:txBody>
                  <a:tcPr/>
                </a:tc>
              </a:tr>
              <a:tr h="300673">
                <a:tc>
                  <a:txBody>
                    <a:bodyPr/>
                    <a:lstStyle/>
                    <a:p>
                      <a:r>
                        <a:rPr lang="en-US" dirty="0" smtClean="0"/>
                        <a:t>outline-color</a:t>
                      </a:r>
                      <a:endParaRPr lang="en-US" dirty="0"/>
                    </a:p>
                  </a:txBody>
                  <a:tcPr/>
                </a:tc>
                <a:tc>
                  <a:txBody>
                    <a:bodyPr/>
                    <a:lstStyle/>
                    <a:p>
                      <a:r>
                        <a:rPr kumimoji="0" lang="en-US" b="0" i="0" kern="1200" dirty="0" smtClean="0">
                          <a:solidFill>
                            <a:schemeClr val="dk1"/>
                          </a:solidFill>
                          <a:latin typeface="+mn-lt"/>
                          <a:ea typeface="+mn-ea"/>
                          <a:cs typeface="+mn-cs"/>
                        </a:rPr>
                        <a:t>specifies the color of the outline</a:t>
                      </a:r>
                      <a:endParaRPr lang="en-US" dirty="0"/>
                    </a:p>
                  </a:txBody>
                  <a:tcPr/>
                </a:tc>
              </a:tr>
              <a:tr h="300673">
                <a:tc>
                  <a:txBody>
                    <a:bodyPr/>
                    <a:lstStyle/>
                    <a:p>
                      <a:r>
                        <a:rPr lang="en-US" dirty="0" smtClean="0"/>
                        <a:t>outline-width</a:t>
                      </a:r>
                      <a:endParaRPr lang="en-US" dirty="0"/>
                    </a:p>
                  </a:txBody>
                  <a:tcPr/>
                </a:tc>
                <a:tc>
                  <a:txBody>
                    <a:bodyPr/>
                    <a:lstStyle/>
                    <a:p>
                      <a:r>
                        <a:rPr kumimoji="0" lang="en-US" b="0" i="0" kern="1200" dirty="0" smtClean="0">
                          <a:solidFill>
                            <a:schemeClr val="dk1"/>
                          </a:solidFill>
                          <a:latin typeface="+mn-lt"/>
                          <a:ea typeface="+mn-ea"/>
                          <a:cs typeface="+mn-cs"/>
                        </a:rPr>
                        <a:t>specifies the width of the outline</a:t>
                      </a:r>
                      <a:endParaRPr lang="en-US" dirty="0"/>
                    </a:p>
                  </a:txBody>
                  <a:tcPr/>
                </a:tc>
              </a:tr>
              <a:tr h="300673">
                <a:tc>
                  <a:txBody>
                    <a:bodyPr/>
                    <a:lstStyle/>
                    <a:p>
                      <a:r>
                        <a:rPr lang="en-US" dirty="0" smtClean="0"/>
                        <a:t>outline-offset</a:t>
                      </a:r>
                      <a:endParaRPr lang="en-US" dirty="0"/>
                    </a:p>
                  </a:txBody>
                  <a:tcPr/>
                </a:tc>
                <a:tc>
                  <a:txBody>
                    <a:bodyPr/>
                    <a:lstStyle/>
                    <a:p>
                      <a:r>
                        <a:rPr kumimoji="0" lang="en-US" b="0" i="0" kern="1200" dirty="0" smtClean="0">
                          <a:solidFill>
                            <a:schemeClr val="dk1"/>
                          </a:solidFill>
                          <a:latin typeface="+mn-lt"/>
                          <a:ea typeface="+mn-ea"/>
                          <a:cs typeface="+mn-cs"/>
                        </a:rPr>
                        <a:t>property adds space between an outline and the edge/border of an element.</a:t>
                      </a:r>
                      <a:endParaRPr lang="en-US" dirty="0"/>
                    </a:p>
                  </a:txBody>
                  <a:tcPr/>
                </a:tc>
              </a:tr>
              <a:tr h="300673">
                <a:tc>
                  <a:txBody>
                    <a:bodyPr/>
                    <a:lstStyle/>
                    <a:p>
                      <a:r>
                        <a:rPr lang="en-US" dirty="0" smtClean="0"/>
                        <a:t>outline</a:t>
                      </a:r>
                      <a:endParaRPr lang="en-US" dirty="0"/>
                    </a:p>
                  </a:txBody>
                  <a:tcPr/>
                </a:tc>
                <a:tc>
                  <a:txBody>
                    <a:bodyPr/>
                    <a:lstStyle/>
                    <a:p>
                      <a:r>
                        <a:rPr lang="en-US" dirty="0" smtClean="0"/>
                        <a:t>Shorthand method to</a:t>
                      </a:r>
                      <a:r>
                        <a:rPr lang="en-US" baseline="0" dirty="0" smtClean="0"/>
                        <a:t> give all the properties of outline.</a:t>
                      </a:r>
                      <a:endParaRPr lang="en-US" dirty="0"/>
                    </a:p>
                  </a:txBody>
                  <a:tcPr/>
                </a:tc>
              </a:tr>
            </a:tbl>
          </a:graphicData>
        </a:graphic>
      </p:graphicFrame>
    </p:spTree>
    <p:extLst>
      <p:ext uri="{BB962C8B-B14F-4D97-AF65-F5344CB8AC3E}">
        <p14:creationId xmlns:p14="http://schemas.microsoft.com/office/powerpoint/2010/main" val="396971821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Margins</a:t>
            </a:r>
            <a:endParaRPr lang="en-US" dirty="0"/>
          </a:p>
        </p:txBody>
      </p:sp>
      <p:sp>
        <p:nvSpPr>
          <p:cNvPr id="3" name="Content Placeholder 2"/>
          <p:cNvSpPr>
            <a:spLocks noGrp="1"/>
          </p:cNvSpPr>
          <p:nvPr>
            <p:ph idx="1"/>
          </p:nvPr>
        </p:nvSpPr>
        <p:spPr/>
        <p:txBody>
          <a:bodyPr/>
          <a:lstStyle/>
          <a:p>
            <a:r>
              <a:rPr lang="en-US" dirty="0" smtClean="0"/>
              <a:t>The CSS margin properties are used to create space around elements, outside of any defined borders.</a:t>
            </a:r>
          </a:p>
          <a:p>
            <a:endParaRPr lang="en-US" dirty="0" smtClean="0"/>
          </a:p>
          <a:p>
            <a:r>
              <a:rPr lang="en-US" dirty="0" smtClean="0"/>
              <a:t>With CSS, you have full control over the margins. There are properties for setting the margin for each side of an element (top, right, bottom, and left).</a:t>
            </a:r>
          </a:p>
          <a:p>
            <a:endParaRPr lang="en-US" dirty="0"/>
          </a:p>
        </p:txBody>
      </p:sp>
    </p:spTree>
    <p:extLst>
      <p:ext uri="{BB962C8B-B14F-4D97-AF65-F5344CB8AC3E}">
        <p14:creationId xmlns:p14="http://schemas.microsoft.com/office/powerpoint/2010/main" val="410423086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Properties</a:t>
            </a:r>
            <a:endParaRPr lang="en-US" dirty="0"/>
          </a:p>
        </p:txBody>
      </p:sp>
      <p:graphicFrame>
        <p:nvGraphicFramePr>
          <p:cNvPr id="4" name="Content Placeholder 3"/>
          <p:cNvGraphicFramePr>
            <a:graphicFrameLocks noGrp="1"/>
          </p:cNvGraphicFramePr>
          <p:nvPr>
            <p:ph idx="1"/>
          </p:nvPr>
        </p:nvGraphicFramePr>
        <p:xfrm>
          <a:off x="457200" y="2209801"/>
          <a:ext cx="8305800" cy="2743198"/>
        </p:xfrm>
        <a:graphic>
          <a:graphicData uri="http://schemas.openxmlformats.org/drawingml/2006/table">
            <a:tbl>
              <a:tblPr firstRow="1" bandRow="1">
                <a:tableStyleId>{21E4AEA4-8DFA-4A89-87EB-49C32662AFE0}</a:tableStyleId>
              </a:tblPr>
              <a:tblGrid>
                <a:gridCol w="2819400"/>
                <a:gridCol w="5486400"/>
              </a:tblGrid>
              <a:tr h="407848">
                <a:tc>
                  <a:txBody>
                    <a:bodyPr/>
                    <a:lstStyle/>
                    <a:p>
                      <a:r>
                        <a:rPr lang="en-US" dirty="0" smtClean="0"/>
                        <a:t>Property</a:t>
                      </a:r>
                      <a:endParaRPr lang="en-US" dirty="0"/>
                    </a:p>
                  </a:txBody>
                  <a:tcPr/>
                </a:tc>
                <a:tc>
                  <a:txBody>
                    <a:bodyPr/>
                    <a:lstStyle/>
                    <a:p>
                      <a:r>
                        <a:rPr lang="en-US" dirty="0" smtClean="0"/>
                        <a:t>Description</a:t>
                      </a:r>
                      <a:endParaRPr lang="en-US" dirty="0"/>
                    </a:p>
                  </a:txBody>
                  <a:tcPr/>
                </a:tc>
              </a:tr>
              <a:tr h="703958">
                <a:tc>
                  <a:txBody>
                    <a:bodyPr/>
                    <a:lstStyle/>
                    <a:p>
                      <a:r>
                        <a:rPr lang="en-US" dirty="0" smtClean="0"/>
                        <a:t>Margin</a:t>
                      </a:r>
                      <a:endParaRPr lang="en-US" dirty="0"/>
                    </a:p>
                  </a:txBody>
                  <a:tcPr/>
                </a:tc>
                <a:tc>
                  <a:txBody>
                    <a:bodyPr/>
                    <a:lstStyle/>
                    <a:p>
                      <a:r>
                        <a:rPr kumimoji="0" lang="en-US" b="0" i="0" kern="1200" dirty="0" smtClean="0">
                          <a:solidFill>
                            <a:schemeClr val="dk1"/>
                          </a:solidFill>
                          <a:latin typeface="+mn-lt"/>
                          <a:ea typeface="+mn-ea"/>
                          <a:cs typeface="+mn-cs"/>
                        </a:rPr>
                        <a:t>A shorthand property for setting all the margin properties in one declaration</a:t>
                      </a:r>
                      <a:endParaRPr lang="en-US" dirty="0"/>
                    </a:p>
                  </a:txBody>
                  <a:tcPr/>
                </a:tc>
              </a:tr>
              <a:tr h="407848">
                <a:tc>
                  <a:txBody>
                    <a:bodyPr/>
                    <a:lstStyle/>
                    <a:p>
                      <a:r>
                        <a:rPr lang="en-US" dirty="0" smtClean="0"/>
                        <a:t>Margin-left</a:t>
                      </a:r>
                      <a:endParaRPr lang="en-US" dirty="0"/>
                    </a:p>
                  </a:txBody>
                  <a:tcPr/>
                </a:tc>
                <a:tc>
                  <a:txBody>
                    <a:bodyPr/>
                    <a:lstStyle/>
                    <a:p>
                      <a:r>
                        <a:rPr kumimoji="0" lang="en-US" b="0" i="0" kern="1200" dirty="0" smtClean="0">
                          <a:solidFill>
                            <a:schemeClr val="dk1"/>
                          </a:solidFill>
                          <a:latin typeface="+mn-lt"/>
                          <a:ea typeface="+mn-ea"/>
                          <a:cs typeface="+mn-cs"/>
                        </a:rPr>
                        <a:t>Sets the left margin of an element</a:t>
                      </a:r>
                      <a:endParaRPr lang="en-US" dirty="0"/>
                    </a:p>
                  </a:txBody>
                  <a:tcPr/>
                </a:tc>
              </a:tr>
              <a:tr h="407848">
                <a:tc>
                  <a:txBody>
                    <a:bodyPr/>
                    <a:lstStyle/>
                    <a:p>
                      <a:r>
                        <a:rPr lang="en-US" dirty="0" smtClean="0"/>
                        <a:t>Margin-right</a:t>
                      </a:r>
                      <a:endParaRPr lang="en-US" dirty="0"/>
                    </a:p>
                  </a:txBody>
                  <a:tcPr/>
                </a:tc>
                <a:tc>
                  <a:txBody>
                    <a:bodyPr/>
                    <a:lstStyle/>
                    <a:p>
                      <a:r>
                        <a:rPr kumimoji="0" lang="en-US" b="0" i="0" kern="1200" dirty="0" smtClean="0">
                          <a:solidFill>
                            <a:schemeClr val="dk1"/>
                          </a:solidFill>
                          <a:latin typeface="+mn-lt"/>
                          <a:ea typeface="+mn-ea"/>
                          <a:cs typeface="+mn-cs"/>
                        </a:rPr>
                        <a:t>Sets the right margin of an element</a:t>
                      </a:r>
                      <a:endParaRPr lang="en-US" dirty="0"/>
                    </a:p>
                  </a:txBody>
                  <a:tcPr/>
                </a:tc>
              </a:tr>
              <a:tr h="407848">
                <a:tc>
                  <a:txBody>
                    <a:bodyPr/>
                    <a:lstStyle/>
                    <a:p>
                      <a:r>
                        <a:rPr lang="en-US" dirty="0" smtClean="0"/>
                        <a:t>Margin-top</a:t>
                      </a:r>
                      <a:endParaRPr lang="en-US" dirty="0"/>
                    </a:p>
                  </a:txBody>
                  <a:tcPr/>
                </a:tc>
                <a:tc>
                  <a:txBody>
                    <a:bodyPr/>
                    <a:lstStyle/>
                    <a:p>
                      <a:r>
                        <a:rPr kumimoji="0" lang="en-US" b="0" i="0" kern="1200" dirty="0" smtClean="0">
                          <a:solidFill>
                            <a:schemeClr val="dk1"/>
                          </a:solidFill>
                          <a:latin typeface="+mn-lt"/>
                          <a:ea typeface="+mn-ea"/>
                          <a:cs typeface="+mn-cs"/>
                        </a:rPr>
                        <a:t>Sets the top margin of an element</a:t>
                      </a:r>
                      <a:endParaRPr lang="en-US" dirty="0"/>
                    </a:p>
                  </a:txBody>
                  <a:tcPr/>
                </a:tc>
              </a:tr>
              <a:tr h="407848">
                <a:tc>
                  <a:txBody>
                    <a:bodyPr/>
                    <a:lstStyle/>
                    <a:p>
                      <a:r>
                        <a:rPr lang="en-US" dirty="0" smtClean="0"/>
                        <a:t>Margin-Bottom</a:t>
                      </a:r>
                      <a:endParaRPr lang="en-US" dirty="0"/>
                    </a:p>
                  </a:txBody>
                  <a:tcPr/>
                </a:tc>
                <a:tc>
                  <a:txBody>
                    <a:bodyPr/>
                    <a:lstStyle/>
                    <a:p>
                      <a:r>
                        <a:rPr kumimoji="0" lang="en-US" b="0" i="0" kern="1200" dirty="0" smtClean="0">
                          <a:solidFill>
                            <a:schemeClr val="dk1"/>
                          </a:solidFill>
                          <a:latin typeface="+mn-lt"/>
                          <a:ea typeface="+mn-ea"/>
                          <a:cs typeface="+mn-cs"/>
                        </a:rPr>
                        <a:t>Sets the bottom margin of an element</a:t>
                      </a:r>
                      <a:endParaRPr lang="en-US" dirty="0"/>
                    </a:p>
                  </a:txBody>
                  <a:tcPr/>
                </a:tc>
              </a:tr>
            </a:tbl>
          </a:graphicData>
        </a:graphic>
      </p:graphicFrame>
    </p:spTree>
    <p:extLst>
      <p:ext uri="{BB962C8B-B14F-4D97-AF65-F5344CB8AC3E}">
        <p14:creationId xmlns:p14="http://schemas.microsoft.com/office/powerpoint/2010/main" val="19885186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lnSpcReduction="10000"/>
          </a:bodyPr>
          <a:lstStyle/>
          <a:p>
            <a:r>
              <a:rPr lang="en-US" dirty="0"/>
              <a:t>To succeed as a web designer, it's also essential to learn about the back end of the process. Here are some of the technical skills you'll likely pick up along the way.  </a:t>
            </a:r>
            <a:endParaRPr lang="en-US" dirty="0" smtClean="0"/>
          </a:p>
          <a:p>
            <a:endParaRPr lang="en-US" dirty="0" smtClean="0"/>
          </a:p>
          <a:p>
            <a:pPr lvl="1"/>
            <a:r>
              <a:rPr lang="en-US" dirty="0" smtClean="0"/>
              <a:t>HTML</a:t>
            </a:r>
          </a:p>
          <a:p>
            <a:pPr lvl="1"/>
            <a:r>
              <a:rPr lang="en-US" dirty="0" smtClean="0"/>
              <a:t>CSS</a:t>
            </a:r>
          </a:p>
          <a:p>
            <a:pPr lvl="1"/>
            <a:r>
              <a:rPr lang="en-US" dirty="0" smtClean="0"/>
              <a:t>JAVA SCRIPT</a:t>
            </a:r>
          </a:p>
          <a:p>
            <a:pPr lvl="1"/>
            <a:r>
              <a:rPr lang="en-US" dirty="0" smtClean="0"/>
              <a:t>BOOTSTRAP</a:t>
            </a:r>
          </a:p>
          <a:p>
            <a:pPr lvl="1"/>
            <a:r>
              <a:rPr lang="en-US" dirty="0" smtClean="0"/>
              <a:t>JQUERY</a:t>
            </a:r>
          </a:p>
          <a:p>
            <a:pPr marL="411480" lvl="1" indent="0">
              <a:buNone/>
            </a:pPr>
            <a:endParaRPr lang="en-US" dirty="0"/>
          </a:p>
        </p:txBody>
      </p:sp>
      <p:sp>
        <p:nvSpPr>
          <p:cNvPr id="3" name="Title 2"/>
          <p:cNvSpPr>
            <a:spLocks noGrp="1"/>
          </p:cNvSpPr>
          <p:nvPr>
            <p:ph type="title"/>
          </p:nvPr>
        </p:nvSpPr>
        <p:spPr/>
        <p:txBody>
          <a:bodyPr/>
          <a:lstStyle/>
          <a:p>
            <a:r>
              <a:rPr lang="en-US" dirty="0" smtClean="0"/>
              <a:t>Technical Skills</a:t>
            </a:r>
            <a:endParaRPr lang="en-US" dirty="0"/>
          </a:p>
        </p:txBody>
      </p:sp>
    </p:spTree>
    <p:extLst>
      <p:ext uri="{BB962C8B-B14F-4D97-AF65-F5344CB8AC3E}">
        <p14:creationId xmlns:p14="http://schemas.microsoft.com/office/powerpoint/2010/main" val="132512936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Padding</a:t>
            </a:r>
            <a:endParaRPr lang="en-US" dirty="0"/>
          </a:p>
        </p:txBody>
      </p:sp>
      <p:sp>
        <p:nvSpPr>
          <p:cNvPr id="3" name="Content Placeholder 2"/>
          <p:cNvSpPr>
            <a:spLocks noGrp="1"/>
          </p:cNvSpPr>
          <p:nvPr>
            <p:ph idx="1"/>
          </p:nvPr>
        </p:nvSpPr>
        <p:spPr/>
        <p:txBody>
          <a:bodyPr/>
          <a:lstStyle/>
          <a:p>
            <a:r>
              <a:rPr lang="en-US" dirty="0" smtClean="0"/>
              <a:t>Padding is used to create space around an element's content, inside of any defined borders.</a:t>
            </a:r>
            <a:endParaRPr lang="en-US" dirty="0"/>
          </a:p>
        </p:txBody>
      </p:sp>
    </p:spTree>
    <p:extLst>
      <p:ext uri="{BB962C8B-B14F-4D97-AF65-F5344CB8AC3E}">
        <p14:creationId xmlns:p14="http://schemas.microsoft.com/office/powerpoint/2010/main" val="389997155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972312"/>
          </a:xfrm>
        </p:spPr>
        <p:txBody>
          <a:bodyPr/>
          <a:lstStyle/>
          <a:p>
            <a:r>
              <a:rPr lang="en-US" dirty="0" smtClean="0"/>
              <a:t>Padding Properties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819682736"/>
              </p:ext>
            </p:extLst>
          </p:nvPr>
        </p:nvGraphicFramePr>
        <p:xfrm>
          <a:off x="457200" y="2590802"/>
          <a:ext cx="8229600" cy="3352797"/>
        </p:xfrm>
        <a:graphic>
          <a:graphicData uri="http://schemas.openxmlformats.org/drawingml/2006/table">
            <a:tbl>
              <a:tblPr firstRow="1" bandRow="1">
                <a:tableStyleId>{21E4AEA4-8DFA-4A89-87EB-49C32662AFE0}</a:tableStyleId>
              </a:tblPr>
              <a:tblGrid>
                <a:gridCol w="2819400"/>
                <a:gridCol w="5410200"/>
              </a:tblGrid>
              <a:tr h="504722">
                <a:tc>
                  <a:txBody>
                    <a:bodyPr/>
                    <a:lstStyle/>
                    <a:p>
                      <a:pPr algn="l" fontAlgn="t"/>
                      <a:r>
                        <a:rPr lang="en-US" dirty="0"/>
                        <a:t>Property</a:t>
                      </a:r>
                    </a:p>
                  </a:txBody>
                  <a:tcPr marL="152400" marR="76200" marT="76200" marB="76200"/>
                </a:tc>
                <a:tc>
                  <a:txBody>
                    <a:bodyPr/>
                    <a:lstStyle/>
                    <a:p>
                      <a:pPr algn="l" fontAlgn="t"/>
                      <a:r>
                        <a:rPr lang="en-US" dirty="0"/>
                        <a:t>Description</a:t>
                      </a:r>
                    </a:p>
                  </a:txBody>
                  <a:tcPr marL="76200" marR="76200" marT="76200" marB="76200"/>
                </a:tc>
              </a:tr>
              <a:tr h="829187">
                <a:tc>
                  <a:txBody>
                    <a:bodyPr/>
                    <a:lstStyle/>
                    <a:p>
                      <a:pPr algn="l" fontAlgn="t"/>
                      <a:r>
                        <a:rPr lang="en-US" dirty="0" smtClean="0"/>
                        <a:t>padding</a:t>
                      </a:r>
                      <a:endParaRPr lang="en-US" dirty="0"/>
                    </a:p>
                  </a:txBody>
                  <a:tcPr marL="152400" marR="76200" marT="76200" marB="76200"/>
                </a:tc>
                <a:tc>
                  <a:txBody>
                    <a:bodyPr/>
                    <a:lstStyle/>
                    <a:p>
                      <a:pPr algn="l" fontAlgn="t"/>
                      <a:r>
                        <a:rPr lang="en-US" dirty="0"/>
                        <a:t>A shorthand property for setting all the padding properties in one declaration</a:t>
                      </a:r>
                    </a:p>
                  </a:txBody>
                  <a:tcPr marL="76200" marR="76200" marT="76200" marB="76200"/>
                </a:tc>
              </a:tr>
              <a:tr h="504722">
                <a:tc>
                  <a:txBody>
                    <a:bodyPr/>
                    <a:lstStyle/>
                    <a:p>
                      <a:pPr algn="l" fontAlgn="t"/>
                      <a:r>
                        <a:rPr lang="en-US" dirty="0"/>
                        <a:t>padding-bottom</a:t>
                      </a:r>
                    </a:p>
                  </a:txBody>
                  <a:tcPr marL="152400" marR="76200" marT="76200" marB="76200"/>
                </a:tc>
                <a:tc>
                  <a:txBody>
                    <a:bodyPr/>
                    <a:lstStyle/>
                    <a:p>
                      <a:pPr algn="l" fontAlgn="t"/>
                      <a:r>
                        <a:rPr lang="en-US" dirty="0"/>
                        <a:t>Sets the bottom padding of an element</a:t>
                      </a:r>
                    </a:p>
                  </a:txBody>
                  <a:tcPr marL="76200" marR="76200" marT="76200" marB="76200"/>
                </a:tc>
              </a:tr>
              <a:tr h="504722">
                <a:tc>
                  <a:txBody>
                    <a:bodyPr/>
                    <a:lstStyle/>
                    <a:p>
                      <a:pPr algn="l" fontAlgn="t"/>
                      <a:r>
                        <a:rPr lang="en-US" dirty="0"/>
                        <a:t>padding-left</a:t>
                      </a:r>
                    </a:p>
                  </a:txBody>
                  <a:tcPr marL="152400" marR="76200" marT="76200" marB="76200"/>
                </a:tc>
                <a:tc>
                  <a:txBody>
                    <a:bodyPr/>
                    <a:lstStyle/>
                    <a:p>
                      <a:pPr algn="l" fontAlgn="t"/>
                      <a:r>
                        <a:rPr lang="en-US" dirty="0"/>
                        <a:t>Sets the left padding of an element</a:t>
                      </a:r>
                    </a:p>
                  </a:txBody>
                  <a:tcPr marL="76200" marR="76200" marT="76200" marB="76200"/>
                </a:tc>
              </a:tr>
              <a:tr h="504722">
                <a:tc>
                  <a:txBody>
                    <a:bodyPr/>
                    <a:lstStyle/>
                    <a:p>
                      <a:pPr algn="l" fontAlgn="t"/>
                      <a:r>
                        <a:rPr lang="en-US" dirty="0"/>
                        <a:t>padding-right</a:t>
                      </a:r>
                    </a:p>
                  </a:txBody>
                  <a:tcPr marL="152400" marR="76200" marT="76200" marB="76200"/>
                </a:tc>
                <a:tc>
                  <a:txBody>
                    <a:bodyPr/>
                    <a:lstStyle/>
                    <a:p>
                      <a:pPr algn="l" fontAlgn="t"/>
                      <a:r>
                        <a:rPr lang="en-US" dirty="0"/>
                        <a:t>Sets the right padding of an element</a:t>
                      </a:r>
                    </a:p>
                  </a:txBody>
                  <a:tcPr marL="76200" marR="76200" marT="76200" marB="76200"/>
                </a:tc>
              </a:tr>
              <a:tr h="504722">
                <a:tc>
                  <a:txBody>
                    <a:bodyPr/>
                    <a:lstStyle/>
                    <a:p>
                      <a:pPr algn="l" fontAlgn="t"/>
                      <a:r>
                        <a:rPr lang="en-US" dirty="0"/>
                        <a:t>padding-top</a:t>
                      </a:r>
                    </a:p>
                  </a:txBody>
                  <a:tcPr marL="152400" marR="76200" marT="76200" marB="76200"/>
                </a:tc>
                <a:tc>
                  <a:txBody>
                    <a:bodyPr/>
                    <a:lstStyle/>
                    <a:p>
                      <a:pPr algn="l" fontAlgn="t"/>
                      <a:r>
                        <a:rPr lang="en-US" dirty="0"/>
                        <a:t>Sets the top padding of an element</a:t>
                      </a:r>
                    </a:p>
                  </a:txBody>
                  <a:tcPr marL="76200" marR="76200" marT="76200" marB="76200"/>
                </a:tc>
              </a:tr>
            </a:tbl>
          </a:graphicData>
        </a:graphic>
      </p:graphicFrame>
    </p:spTree>
    <p:extLst>
      <p:ext uri="{BB962C8B-B14F-4D97-AF65-F5344CB8AC3E}">
        <p14:creationId xmlns:p14="http://schemas.microsoft.com/office/powerpoint/2010/main" val="330483029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62000"/>
          </a:xfrm>
        </p:spPr>
        <p:txBody>
          <a:bodyPr>
            <a:normAutofit fontScale="90000"/>
          </a:bodyPr>
          <a:lstStyle/>
          <a:p>
            <a:r>
              <a:rPr lang="en-US" dirty="0" smtClean="0"/>
              <a:t>Practice</a:t>
            </a:r>
            <a:endParaRPr lang="en-US" dirty="0"/>
          </a:p>
        </p:txBody>
      </p:sp>
      <p:pic>
        <p:nvPicPr>
          <p:cNvPr id="4" name="Content Placeholder 3" descr="FullStackEx=6.png"/>
          <p:cNvPicPr>
            <a:picLocks noGrp="1" noChangeAspect="1"/>
          </p:cNvPicPr>
          <p:nvPr>
            <p:ph idx="1"/>
          </p:nvPr>
        </p:nvPicPr>
        <p:blipFill>
          <a:blip r:embed="rId2"/>
          <a:stretch>
            <a:fillRect/>
          </a:stretch>
        </p:blipFill>
        <p:spPr>
          <a:xfrm>
            <a:off x="533400" y="2362200"/>
            <a:ext cx="8153400" cy="4267199"/>
          </a:xfrm>
        </p:spPr>
      </p:pic>
    </p:spTree>
    <p:extLst>
      <p:ext uri="{BB962C8B-B14F-4D97-AF65-F5344CB8AC3E}">
        <p14:creationId xmlns:p14="http://schemas.microsoft.com/office/powerpoint/2010/main" val="183624101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4000" dirty="0" smtClean="0"/>
              <a:t>Width and Height Properties</a:t>
            </a:r>
            <a:endParaRPr lang="en-US" sz="4000" dirty="0"/>
          </a:p>
        </p:txBody>
      </p:sp>
      <p:sp>
        <p:nvSpPr>
          <p:cNvPr id="3" name="Content Placeholder 2"/>
          <p:cNvSpPr>
            <a:spLocks noGrp="1"/>
          </p:cNvSpPr>
          <p:nvPr>
            <p:ph idx="1"/>
          </p:nvPr>
        </p:nvSpPr>
        <p:spPr/>
        <p:txBody>
          <a:bodyPr/>
          <a:lstStyle/>
          <a:p>
            <a:r>
              <a:rPr lang="en-US" dirty="0" smtClean="0"/>
              <a:t>The CSS height and width properties are used to set the height and width of an element.</a:t>
            </a:r>
          </a:p>
          <a:p>
            <a:r>
              <a:rPr lang="en-US" dirty="0" smtClean="0"/>
              <a:t>The CSS max-width property is used to set the maximum width of an element.</a:t>
            </a:r>
          </a:p>
          <a:p>
            <a:endParaRPr lang="en-US" dirty="0"/>
          </a:p>
        </p:txBody>
      </p:sp>
    </p:spTree>
    <p:extLst>
      <p:ext uri="{BB962C8B-B14F-4D97-AF65-F5344CB8AC3E}">
        <p14:creationId xmlns:p14="http://schemas.microsoft.com/office/powerpoint/2010/main" val="10726327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762000"/>
          </a:xfrm>
        </p:spPr>
        <p:txBody>
          <a:bodyPr>
            <a:normAutofit fontScale="90000"/>
          </a:bodyPr>
          <a:lstStyle/>
          <a:p>
            <a:r>
              <a:rPr lang="en-US" dirty="0" smtClean="0"/>
              <a:t>Width/Height Properties</a:t>
            </a:r>
            <a:endParaRPr lang="en-US" dirty="0"/>
          </a:p>
        </p:txBody>
      </p:sp>
      <p:graphicFrame>
        <p:nvGraphicFramePr>
          <p:cNvPr id="4" name="Content Placeholder 3"/>
          <p:cNvGraphicFramePr>
            <a:graphicFrameLocks noGrp="1"/>
          </p:cNvGraphicFramePr>
          <p:nvPr>
            <p:ph idx="1"/>
          </p:nvPr>
        </p:nvGraphicFramePr>
        <p:xfrm>
          <a:off x="457200" y="1524001"/>
          <a:ext cx="8229600" cy="4656844"/>
        </p:xfrm>
        <a:graphic>
          <a:graphicData uri="http://schemas.openxmlformats.org/drawingml/2006/table">
            <a:tbl>
              <a:tblPr firstRow="1" bandRow="1">
                <a:tableStyleId>{21E4AEA4-8DFA-4A89-87EB-49C32662AFE0}</a:tableStyleId>
              </a:tblPr>
              <a:tblGrid>
                <a:gridCol w="2514600"/>
                <a:gridCol w="5715000"/>
              </a:tblGrid>
              <a:tr h="464590">
                <a:tc>
                  <a:txBody>
                    <a:bodyPr/>
                    <a:lstStyle/>
                    <a:p>
                      <a:pPr algn="l" fontAlgn="t"/>
                      <a:r>
                        <a:rPr lang="en-US" dirty="0"/>
                        <a:t>Property</a:t>
                      </a:r>
                    </a:p>
                  </a:txBody>
                  <a:tcPr marL="152400" marR="76200" marT="76200" marB="76200"/>
                </a:tc>
                <a:tc>
                  <a:txBody>
                    <a:bodyPr/>
                    <a:lstStyle/>
                    <a:p>
                      <a:pPr algn="l" fontAlgn="t"/>
                      <a:r>
                        <a:rPr lang="en-US" dirty="0"/>
                        <a:t>Description</a:t>
                      </a:r>
                    </a:p>
                  </a:txBody>
                  <a:tcPr marL="76200" marR="76200" marT="76200" marB="76200"/>
                </a:tc>
              </a:tr>
              <a:tr h="464590">
                <a:tc>
                  <a:txBody>
                    <a:bodyPr/>
                    <a:lstStyle/>
                    <a:p>
                      <a:pPr algn="l" fontAlgn="t"/>
                      <a:r>
                        <a:rPr lang="en-US" dirty="0"/>
                        <a:t>height</a:t>
                      </a:r>
                    </a:p>
                  </a:txBody>
                  <a:tcPr marL="152400" marR="76200" marT="76200" marB="76200"/>
                </a:tc>
                <a:tc>
                  <a:txBody>
                    <a:bodyPr/>
                    <a:lstStyle/>
                    <a:p>
                      <a:pPr algn="l" fontAlgn="t"/>
                      <a:r>
                        <a:rPr lang="en-US" dirty="0"/>
                        <a:t>Sets the height of an element</a:t>
                      </a:r>
                    </a:p>
                  </a:txBody>
                  <a:tcPr marL="76200" marR="76200" marT="76200" marB="76200"/>
                </a:tc>
              </a:tr>
              <a:tr h="899619">
                <a:tc>
                  <a:txBody>
                    <a:bodyPr/>
                    <a:lstStyle/>
                    <a:p>
                      <a:pPr algn="l" fontAlgn="t"/>
                      <a:r>
                        <a:rPr lang="en-US" dirty="0"/>
                        <a:t>max-height</a:t>
                      </a:r>
                    </a:p>
                  </a:txBody>
                  <a:tcPr marL="152400" marR="76200" marT="76200" marB="76200"/>
                </a:tc>
                <a:tc>
                  <a:txBody>
                    <a:bodyPr/>
                    <a:lstStyle/>
                    <a:p>
                      <a:pPr algn="l" fontAlgn="t"/>
                      <a:r>
                        <a:rPr lang="en-US" dirty="0"/>
                        <a:t>Sets the maximum height </a:t>
                      </a:r>
                      <a:r>
                        <a:rPr lang="en-US" dirty="0" smtClean="0"/>
                        <a:t>of </a:t>
                      </a:r>
                      <a:r>
                        <a:rPr lang="en-US" dirty="0"/>
                        <a:t>an </a:t>
                      </a:r>
                      <a:r>
                        <a:rPr lang="en-US" dirty="0" smtClean="0"/>
                        <a:t>element. Cannot exceed</a:t>
                      </a:r>
                      <a:r>
                        <a:rPr lang="en-US" baseline="0" dirty="0" smtClean="0"/>
                        <a:t>s the original height</a:t>
                      </a:r>
                      <a:endParaRPr lang="en-US" dirty="0"/>
                    </a:p>
                  </a:txBody>
                  <a:tcPr marL="76200" marR="76200" marT="76200" marB="76200"/>
                </a:tc>
              </a:tr>
              <a:tr h="763255">
                <a:tc>
                  <a:txBody>
                    <a:bodyPr/>
                    <a:lstStyle/>
                    <a:p>
                      <a:pPr algn="l" fontAlgn="t"/>
                      <a:r>
                        <a:rPr lang="en-US" dirty="0"/>
                        <a:t>max-width</a:t>
                      </a:r>
                    </a:p>
                  </a:txBody>
                  <a:tcPr marL="152400" marR="76200" marT="76200" marB="76200"/>
                </a:tc>
                <a:tc>
                  <a:txBody>
                    <a:bodyPr/>
                    <a:lstStyle/>
                    <a:p>
                      <a:pPr algn="l" fontAlgn="t"/>
                      <a:r>
                        <a:rPr lang="en-US" dirty="0"/>
                        <a:t>Sets the maximum width of an </a:t>
                      </a:r>
                      <a:r>
                        <a:rPr lang="en-US" dirty="0" smtClean="0"/>
                        <a:t>element. Cannot exceed</a:t>
                      </a:r>
                      <a:r>
                        <a:rPr lang="en-US" baseline="0" dirty="0" smtClean="0"/>
                        <a:t>s the original width</a:t>
                      </a:r>
                      <a:endParaRPr lang="en-US" dirty="0"/>
                    </a:p>
                  </a:txBody>
                  <a:tcPr marL="76200" marR="76200" marT="76200" marB="76200"/>
                </a:tc>
              </a:tr>
              <a:tr h="836945">
                <a:tc>
                  <a:txBody>
                    <a:bodyPr/>
                    <a:lstStyle/>
                    <a:p>
                      <a:pPr algn="l" fontAlgn="t"/>
                      <a:r>
                        <a:rPr lang="en-US" dirty="0"/>
                        <a:t>min-height</a:t>
                      </a:r>
                    </a:p>
                  </a:txBody>
                  <a:tcPr marL="152400" marR="76200" marT="76200" marB="76200"/>
                </a:tc>
                <a:tc>
                  <a:txBody>
                    <a:bodyPr/>
                    <a:lstStyle/>
                    <a:p>
                      <a:pPr algn="l" fontAlgn="t"/>
                      <a:r>
                        <a:rPr lang="en-US" dirty="0"/>
                        <a:t>Sets the minimum height of an </a:t>
                      </a:r>
                      <a:r>
                        <a:rPr lang="en-US" dirty="0" smtClean="0"/>
                        <a:t>element. Cannot be</a:t>
                      </a:r>
                      <a:r>
                        <a:rPr lang="en-US" baseline="0" dirty="0" smtClean="0"/>
                        <a:t> lower than the original height</a:t>
                      </a:r>
                      <a:endParaRPr lang="en-US" dirty="0"/>
                    </a:p>
                  </a:txBody>
                  <a:tcPr marL="76200" marR="76200" marT="76200" marB="76200"/>
                </a:tc>
              </a:tr>
              <a:tr h="763255">
                <a:tc>
                  <a:txBody>
                    <a:bodyPr/>
                    <a:lstStyle/>
                    <a:p>
                      <a:pPr algn="l" fontAlgn="t"/>
                      <a:r>
                        <a:rPr lang="en-US" dirty="0"/>
                        <a:t>min-width</a:t>
                      </a:r>
                    </a:p>
                  </a:txBody>
                  <a:tcPr marL="152400" marR="76200" marT="76200" marB="76200"/>
                </a:tc>
                <a:tc>
                  <a:txBody>
                    <a:bodyPr/>
                    <a:lstStyle/>
                    <a:p>
                      <a:pPr algn="l" fontAlgn="t"/>
                      <a:r>
                        <a:rPr lang="en-US" dirty="0"/>
                        <a:t>Sets the minimum width of an </a:t>
                      </a:r>
                      <a:r>
                        <a:rPr lang="en-US" dirty="0" smtClean="0"/>
                        <a:t>element. Cannot be lower than </a:t>
                      </a:r>
                      <a:r>
                        <a:rPr lang="en-US" baseline="0" dirty="0" smtClean="0"/>
                        <a:t>the original width</a:t>
                      </a:r>
                      <a:endParaRPr lang="en-US" dirty="0"/>
                    </a:p>
                  </a:txBody>
                  <a:tcPr marL="76200" marR="76200" marT="76200" marB="76200"/>
                </a:tc>
              </a:tr>
              <a:tr h="464590">
                <a:tc>
                  <a:txBody>
                    <a:bodyPr/>
                    <a:lstStyle/>
                    <a:p>
                      <a:pPr algn="l" fontAlgn="t"/>
                      <a:r>
                        <a:rPr lang="en-US" dirty="0"/>
                        <a:t>width</a:t>
                      </a:r>
                    </a:p>
                  </a:txBody>
                  <a:tcPr marL="152400" marR="76200" marT="76200" marB="76200"/>
                </a:tc>
                <a:tc>
                  <a:txBody>
                    <a:bodyPr/>
                    <a:lstStyle/>
                    <a:p>
                      <a:pPr algn="l" fontAlgn="t"/>
                      <a:r>
                        <a:rPr lang="en-US" dirty="0"/>
                        <a:t>Sets the width of an element</a:t>
                      </a:r>
                    </a:p>
                  </a:txBody>
                  <a:tcPr marL="76200" marR="76200" marT="76200" marB="76200"/>
                </a:tc>
              </a:tr>
            </a:tbl>
          </a:graphicData>
        </a:graphic>
      </p:graphicFrame>
    </p:spTree>
    <p:extLst>
      <p:ext uri="{BB962C8B-B14F-4D97-AF65-F5344CB8AC3E}">
        <p14:creationId xmlns:p14="http://schemas.microsoft.com/office/powerpoint/2010/main" val="17558802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Text</a:t>
            </a:r>
            <a:endParaRPr lang="en-US" dirty="0"/>
          </a:p>
        </p:txBody>
      </p:sp>
      <p:sp>
        <p:nvSpPr>
          <p:cNvPr id="3" name="Content Placeholder 2"/>
          <p:cNvSpPr>
            <a:spLocks noGrp="1"/>
          </p:cNvSpPr>
          <p:nvPr>
            <p:ph idx="1"/>
          </p:nvPr>
        </p:nvSpPr>
        <p:spPr/>
        <p:txBody>
          <a:bodyPr/>
          <a:lstStyle/>
          <a:p>
            <a:r>
              <a:rPr lang="en-US" dirty="0" smtClean="0"/>
              <a:t>CSS has a lot of properties for formatting text.</a:t>
            </a:r>
          </a:p>
          <a:p>
            <a:pPr lvl="1"/>
            <a:r>
              <a:rPr lang="en-US" dirty="0" smtClean="0"/>
              <a:t>Color</a:t>
            </a:r>
          </a:p>
          <a:p>
            <a:pPr lvl="1"/>
            <a:r>
              <a:rPr lang="en-US" dirty="0" smtClean="0"/>
              <a:t>Font</a:t>
            </a:r>
          </a:p>
          <a:p>
            <a:pPr lvl="1"/>
            <a:r>
              <a:rPr lang="en-US" dirty="0" smtClean="0"/>
              <a:t>Alignment</a:t>
            </a:r>
          </a:p>
          <a:p>
            <a:pPr lvl="1"/>
            <a:r>
              <a:rPr lang="en-US" dirty="0" smtClean="0"/>
              <a:t>Spacing</a:t>
            </a:r>
          </a:p>
          <a:p>
            <a:pPr lvl="1"/>
            <a:r>
              <a:rPr lang="en-US" dirty="0" smtClean="0"/>
              <a:t>Shadow etc….</a:t>
            </a:r>
          </a:p>
          <a:p>
            <a:pPr lvl="1"/>
            <a:endParaRPr lang="en-US" dirty="0"/>
          </a:p>
        </p:txBody>
      </p:sp>
    </p:spTree>
    <p:extLst>
      <p:ext uri="{BB962C8B-B14F-4D97-AF65-F5344CB8AC3E}">
        <p14:creationId xmlns:p14="http://schemas.microsoft.com/office/powerpoint/2010/main" val="292310364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457200"/>
          </a:xfrm>
        </p:spPr>
        <p:txBody>
          <a:bodyPr>
            <a:normAutofit fontScale="90000"/>
          </a:bodyPr>
          <a:lstStyle/>
          <a:p>
            <a:r>
              <a:rPr lang="en-US" dirty="0" smtClean="0"/>
              <a:t>Text Properties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227898887"/>
              </p:ext>
            </p:extLst>
          </p:nvPr>
        </p:nvGraphicFramePr>
        <p:xfrm>
          <a:off x="228600" y="1295397"/>
          <a:ext cx="8458200" cy="4330566"/>
        </p:xfrm>
        <a:graphic>
          <a:graphicData uri="http://schemas.openxmlformats.org/drawingml/2006/table">
            <a:tbl>
              <a:tblPr firstRow="1" bandRow="1">
                <a:tableStyleId>{21E4AEA4-8DFA-4A89-87EB-49C32662AFE0}</a:tableStyleId>
              </a:tblPr>
              <a:tblGrid>
                <a:gridCol w="1371600"/>
                <a:gridCol w="2819400"/>
                <a:gridCol w="4267200"/>
              </a:tblGrid>
              <a:tr h="387416">
                <a:tc>
                  <a:txBody>
                    <a:bodyPr/>
                    <a:lstStyle/>
                    <a:p>
                      <a:r>
                        <a:rPr lang="en-US" dirty="0" smtClean="0"/>
                        <a:t>Property</a:t>
                      </a:r>
                      <a:endParaRPr lang="en-US" dirty="0"/>
                    </a:p>
                  </a:txBody>
                  <a:tcPr/>
                </a:tc>
                <a:tc>
                  <a:txBody>
                    <a:bodyPr/>
                    <a:lstStyle/>
                    <a:p>
                      <a:r>
                        <a:rPr lang="en-US" dirty="0" smtClean="0"/>
                        <a:t>Sub-Property</a:t>
                      </a:r>
                      <a:endParaRPr lang="en-US" dirty="0"/>
                    </a:p>
                  </a:txBody>
                  <a:tcPr/>
                </a:tc>
                <a:tc>
                  <a:txBody>
                    <a:bodyPr/>
                    <a:lstStyle/>
                    <a:p>
                      <a:r>
                        <a:rPr lang="en-US" dirty="0" smtClean="0"/>
                        <a:t>Description</a:t>
                      </a:r>
                      <a:endParaRPr lang="en-US" dirty="0"/>
                    </a:p>
                  </a:txBody>
                  <a:tcPr/>
                </a:tc>
              </a:tr>
              <a:tr h="387416">
                <a:tc rowSpan="2">
                  <a:txBody>
                    <a:bodyPr/>
                    <a:lstStyle/>
                    <a:p>
                      <a:r>
                        <a:rPr lang="en-US" dirty="0" smtClean="0"/>
                        <a:t>Color</a:t>
                      </a:r>
                      <a:endParaRPr lang="en-US" dirty="0"/>
                    </a:p>
                  </a:txBody>
                  <a:tcPr/>
                </a:tc>
                <a:tc>
                  <a:txBody>
                    <a:bodyPr/>
                    <a:lstStyle/>
                    <a:p>
                      <a:r>
                        <a:rPr lang="en-US" dirty="0" smtClean="0"/>
                        <a:t>color</a:t>
                      </a:r>
                      <a:endParaRPr lang="en-US" dirty="0"/>
                    </a:p>
                  </a:txBody>
                  <a:tcPr/>
                </a:tc>
                <a:tc>
                  <a:txBody>
                    <a:bodyPr/>
                    <a:lstStyle/>
                    <a:p>
                      <a:r>
                        <a:rPr lang="en-US" dirty="0" smtClean="0"/>
                        <a:t>Defines</a:t>
                      </a:r>
                      <a:r>
                        <a:rPr lang="en-US" baseline="0" dirty="0" smtClean="0"/>
                        <a:t> a font color</a:t>
                      </a:r>
                      <a:endParaRPr lang="en-US" dirty="0"/>
                    </a:p>
                  </a:txBody>
                  <a:tcPr/>
                </a:tc>
              </a:tr>
              <a:tr h="387416">
                <a:tc vMerge="1">
                  <a:txBody>
                    <a:bodyPr/>
                    <a:lstStyle/>
                    <a:p>
                      <a:endParaRPr lang="en-US" dirty="0"/>
                    </a:p>
                  </a:txBody>
                  <a:tcPr/>
                </a:tc>
                <a:tc>
                  <a:txBody>
                    <a:bodyPr/>
                    <a:lstStyle/>
                    <a:p>
                      <a:r>
                        <a:rPr lang="en-US" dirty="0" smtClean="0"/>
                        <a:t>background-color</a:t>
                      </a:r>
                      <a:endParaRPr lang="en-US" dirty="0"/>
                    </a:p>
                  </a:txBody>
                  <a:tcPr/>
                </a:tc>
                <a:tc>
                  <a:txBody>
                    <a:bodyPr/>
                    <a:lstStyle/>
                    <a:p>
                      <a:r>
                        <a:rPr lang="en-US" dirty="0" smtClean="0"/>
                        <a:t>Defines a background</a:t>
                      </a:r>
                      <a:r>
                        <a:rPr lang="en-US" baseline="0" dirty="0" smtClean="0"/>
                        <a:t> color</a:t>
                      </a:r>
                      <a:endParaRPr lang="en-US" dirty="0"/>
                    </a:p>
                  </a:txBody>
                  <a:tcPr/>
                </a:tc>
              </a:tr>
              <a:tr h="387416">
                <a:tc rowSpan="2">
                  <a:txBody>
                    <a:bodyPr/>
                    <a:lstStyle/>
                    <a:p>
                      <a:r>
                        <a:rPr lang="en-US" dirty="0" smtClean="0"/>
                        <a:t>Alignment</a:t>
                      </a:r>
                      <a:endParaRPr lang="en-US" dirty="0"/>
                    </a:p>
                  </a:txBody>
                  <a:tcPr/>
                </a:tc>
                <a:tc>
                  <a:txBody>
                    <a:bodyPr/>
                    <a:lstStyle/>
                    <a:p>
                      <a:r>
                        <a:rPr lang="en-US" dirty="0" smtClean="0"/>
                        <a:t>text-align</a:t>
                      </a:r>
                      <a:endParaRPr lang="en-US" dirty="0"/>
                    </a:p>
                  </a:txBody>
                  <a:tcPr/>
                </a:tc>
                <a:tc>
                  <a:txBody>
                    <a:bodyPr/>
                    <a:lstStyle/>
                    <a:p>
                      <a:r>
                        <a:rPr lang="en-US" dirty="0" smtClean="0"/>
                        <a:t>Sets Horizontal alignment</a:t>
                      </a:r>
                      <a:endParaRPr lang="en-US" dirty="0"/>
                    </a:p>
                  </a:txBody>
                  <a:tcPr/>
                </a:tc>
              </a:tr>
              <a:tr h="668690">
                <a:tc vMerge="1">
                  <a:txBody>
                    <a:bodyPr/>
                    <a:lstStyle/>
                    <a:p>
                      <a:endParaRPr lang="en-US" dirty="0"/>
                    </a:p>
                  </a:txBody>
                  <a:tcPr/>
                </a:tc>
                <a:tc>
                  <a:txBody>
                    <a:bodyPr/>
                    <a:lstStyle/>
                    <a:p>
                      <a:r>
                        <a:rPr lang="en-US" dirty="0" smtClean="0"/>
                        <a:t>text-align-last</a:t>
                      </a:r>
                      <a:endParaRPr lang="en-US" dirty="0"/>
                    </a:p>
                  </a:txBody>
                  <a:tcPr/>
                </a:tc>
                <a:tc>
                  <a:txBody>
                    <a:bodyPr/>
                    <a:lstStyle/>
                    <a:p>
                      <a:r>
                        <a:rPr kumimoji="0" lang="en-US" b="0" i="0" kern="1200" dirty="0" smtClean="0">
                          <a:solidFill>
                            <a:schemeClr val="dk1"/>
                          </a:solidFill>
                          <a:latin typeface="+mn-lt"/>
                          <a:ea typeface="+mn-ea"/>
                          <a:cs typeface="+mn-cs"/>
                        </a:rPr>
                        <a:t>property specifies how to align the last line of a text.</a:t>
                      </a:r>
                      <a:endParaRPr lang="en-US" dirty="0"/>
                    </a:p>
                  </a:txBody>
                  <a:tcPr/>
                </a:tc>
              </a:tr>
              <a:tr h="387416">
                <a:tc rowSpan="4">
                  <a:txBody>
                    <a:bodyPr/>
                    <a:lstStyle/>
                    <a:p>
                      <a:r>
                        <a:rPr lang="en-US" dirty="0" smtClean="0"/>
                        <a:t>Decoration</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b="0" i="0" kern="1200" dirty="0" smtClean="0">
                          <a:solidFill>
                            <a:schemeClr val="dk1"/>
                          </a:solidFill>
                          <a:latin typeface="+mn-lt"/>
                          <a:ea typeface="+mn-ea"/>
                          <a:cs typeface="+mn-cs"/>
                        </a:rPr>
                        <a:t>text-decoration-line</a:t>
                      </a:r>
                    </a:p>
                  </a:txBody>
                  <a:tcPr/>
                </a:tc>
                <a:tc>
                  <a:txBody>
                    <a:bodyPr/>
                    <a:lstStyle/>
                    <a:p>
                      <a:r>
                        <a:rPr kumimoji="0" lang="en-US" b="0" i="0" kern="1200" dirty="0" smtClean="0">
                          <a:solidFill>
                            <a:schemeClr val="dk1"/>
                          </a:solidFill>
                          <a:latin typeface="+mn-lt"/>
                          <a:ea typeface="+mn-ea"/>
                          <a:cs typeface="+mn-cs"/>
                        </a:rPr>
                        <a:t>Used to add a decoration line to text</a:t>
                      </a:r>
                      <a:endParaRPr lang="en-US" dirty="0"/>
                    </a:p>
                  </a:txBody>
                  <a:tcPr/>
                </a:tc>
              </a:tr>
              <a:tr h="668690">
                <a:tc vMerge="1">
                  <a:txBody>
                    <a:bodyPr/>
                    <a:lstStyle/>
                    <a:p>
                      <a:endParaRPr lang="en-US" dirty="0"/>
                    </a:p>
                  </a:txBody>
                  <a:tcPr/>
                </a:tc>
                <a:tc>
                  <a:txBody>
                    <a:bodyPr/>
                    <a:lstStyle/>
                    <a:p>
                      <a:r>
                        <a:rPr kumimoji="0" lang="en-US" b="0" i="0" kern="1200" dirty="0" smtClean="0">
                          <a:solidFill>
                            <a:schemeClr val="dk1"/>
                          </a:solidFill>
                          <a:latin typeface="+mn-lt"/>
                          <a:ea typeface="+mn-ea"/>
                          <a:cs typeface="+mn-cs"/>
                        </a:rPr>
                        <a:t>text-decoration-color</a:t>
                      </a:r>
                      <a:endParaRPr lang="en-US" dirty="0"/>
                    </a:p>
                  </a:txBody>
                  <a:tcPr/>
                </a:tc>
                <a:tc>
                  <a:txBody>
                    <a:bodyPr/>
                    <a:lstStyle/>
                    <a:p>
                      <a:r>
                        <a:rPr kumimoji="0" lang="en-US" b="0" i="0" kern="1200" dirty="0" smtClean="0">
                          <a:solidFill>
                            <a:schemeClr val="dk1"/>
                          </a:solidFill>
                          <a:latin typeface="+mn-lt"/>
                          <a:ea typeface="+mn-ea"/>
                          <a:cs typeface="+mn-cs"/>
                        </a:rPr>
                        <a:t>Used to set the color of the decoration line</a:t>
                      </a:r>
                      <a:endParaRPr lang="en-US" dirty="0"/>
                    </a:p>
                  </a:txBody>
                  <a:tcPr/>
                </a:tc>
              </a:tr>
              <a:tr h="668690">
                <a:tc vMerge="1">
                  <a:txBody>
                    <a:bodyPr/>
                    <a:lstStyle/>
                    <a:p>
                      <a:endParaRPr lang="en-US" dirty="0"/>
                    </a:p>
                  </a:txBody>
                  <a:tcPr/>
                </a:tc>
                <a:tc>
                  <a:txBody>
                    <a:bodyPr/>
                    <a:lstStyle/>
                    <a:p>
                      <a:r>
                        <a:rPr kumimoji="0" lang="en-US" b="0" i="0" kern="1200" dirty="0" smtClean="0">
                          <a:solidFill>
                            <a:schemeClr val="dk1"/>
                          </a:solidFill>
                          <a:latin typeface="+mn-lt"/>
                          <a:ea typeface="+mn-ea"/>
                          <a:cs typeface="+mn-cs"/>
                        </a:rPr>
                        <a:t>text-decoration-style</a:t>
                      </a:r>
                      <a:endParaRPr lang="en-US" dirty="0"/>
                    </a:p>
                  </a:txBody>
                  <a:tcPr/>
                </a:tc>
                <a:tc>
                  <a:txBody>
                    <a:bodyPr/>
                    <a:lstStyle/>
                    <a:p>
                      <a:r>
                        <a:rPr kumimoji="0" lang="en-US" b="0" i="0" kern="1200" dirty="0" smtClean="0">
                          <a:solidFill>
                            <a:schemeClr val="dk1"/>
                          </a:solidFill>
                          <a:latin typeface="+mn-lt"/>
                          <a:ea typeface="+mn-ea"/>
                          <a:cs typeface="+mn-cs"/>
                        </a:rPr>
                        <a:t>Used to set the style of the decoration line</a:t>
                      </a:r>
                      <a:endParaRPr lang="en-US" dirty="0"/>
                    </a:p>
                  </a:txBody>
                  <a:tcPr/>
                </a:tc>
              </a:tr>
              <a:tr h="387416">
                <a:tc vMerge="1">
                  <a:txBody>
                    <a:bodyPr/>
                    <a:lstStyle/>
                    <a:p>
                      <a:endParaRPr lang="en-US" dirty="0"/>
                    </a:p>
                  </a:txBody>
                  <a:tcPr/>
                </a:tc>
                <a:tc>
                  <a:txBody>
                    <a:bodyPr/>
                    <a:lstStyle/>
                    <a:p>
                      <a:r>
                        <a:rPr kumimoji="0" lang="en-US" b="0" i="0" kern="1200" dirty="0" smtClean="0">
                          <a:solidFill>
                            <a:schemeClr val="dk1"/>
                          </a:solidFill>
                          <a:latin typeface="+mn-lt"/>
                          <a:ea typeface="+mn-ea"/>
                          <a:cs typeface="+mn-cs"/>
                        </a:rPr>
                        <a:t>text-decoration-thickness</a:t>
                      </a:r>
                      <a:endParaRPr lang="en-US" dirty="0"/>
                    </a:p>
                  </a:txBody>
                  <a:tcPr/>
                </a:tc>
                <a:tc>
                  <a:txBody>
                    <a:bodyPr/>
                    <a:lstStyle/>
                    <a:p>
                      <a:r>
                        <a:rPr kumimoji="0" lang="en-US" b="0" i="0" kern="1200" dirty="0" smtClean="0">
                          <a:solidFill>
                            <a:schemeClr val="dk1"/>
                          </a:solidFill>
                          <a:latin typeface="+mn-lt"/>
                          <a:ea typeface="+mn-ea"/>
                          <a:cs typeface="+mn-cs"/>
                        </a:rPr>
                        <a:t>set the thickness of the decoration line</a:t>
                      </a:r>
                      <a:endParaRPr lang="en-US" dirty="0"/>
                    </a:p>
                  </a:txBody>
                  <a:tcPr/>
                </a:tc>
              </a:tr>
            </a:tbl>
          </a:graphicData>
        </a:graphic>
      </p:graphicFrame>
    </p:spTree>
    <p:extLst>
      <p:ext uri="{BB962C8B-B14F-4D97-AF65-F5344CB8AC3E}">
        <p14:creationId xmlns:p14="http://schemas.microsoft.com/office/powerpoint/2010/main" val="3068581372"/>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nvPr>
        </p:nvGraphicFramePr>
        <p:xfrm>
          <a:off x="457200" y="838200"/>
          <a:ext cx="8229600" cy="5821680"/>
        </p:xfrm>
        <a:graphic>
          <a:graphicData uri="http://schemas.openxmlformats.org/drawingml/2006/table">
            <a:tbl>
              <a:tblPr firstRow="1" bandRow="1">
                <a:tableStyleId>{21E4AEA4-8DFA-4A89-87EB-49C32662AFE0}</a:tableStyleId>
              </a:tblPr>
              <a:tblGrid>
                <a:gridCol w="1828800"/>
                <a:gridCol w="2362200"/>
                <a:gridCol w="4038600"/>
              </a:tblGrid>
              <a:tr h="579120">
                <a:tc>
                  <a:txBody>
                    <a:bodyPr/>
                    <a:lstStyle/>
                    <a:p>
                      <a:r>
                        <a:rPr lang="en-US" dirty="0" smtClean="0"/>
                        <a:t>Property</a:t>
                      </a:r>
                      <a:endParaRPr lang="en-US" dirty="0"/>
                    </a:p>
                  </a:txBody>
                  <a:tcPr/>
                </a:tc>
                <a:tc>
                  <a:txBody>
                    <a:bodyPr/>
                    <a:lstStyle/>
                    <a:p>
                      <a:r>
                        <a:rPr lang="en-US" dirty="0" smtClean="0"/>
                        <a:t>Sub Properties</a:t>
                      </a:r>
                      <a:endParaRPr lang="en-US" dirty="0"/>
                    </a:p>
                  </a:txBody>
                  <a:tcPr/>
                </a:tc>
                <a:tc>
                  <a:txBody>
                    <a:bodyPr/>
                    <a:lstStyle/>
                    <a:p>
                      <a:r>
                        <a:rPr lang="en-US" dirty="0" smtClean="0"/>
                        <a:t>Description</a:t>
                      </a:r>
                      <a:endParaRPr lang="en-US" dirty="0"/>
                    </a:p>
                  </a:txBody>
                  <a:tcPr/>
                </a:tc>
              </a:tr>
              <a:tr h="579120">
                <a:tc>
                  <a:txBody>
                    <a:bodyPr/>
                    <a:lstStyle/>
                    <a:p>
                      <a:r>
                        <a:rPr lang="en-US" dirty="0" smtClean="0"/>
                        <a:t>Transformation</a:t>
                      </a:r>
                      <a:endParaRPr lang="en-US" dirty="0"/>
                    </a:p>
                  </a:txBody>
                  <a:tcPr/>
                </a:tc>
                <a:tc>
                  <a:txBody>
                    <a:bodyPr/>
                    <a:lstStyle/>
                    <a:p>
                      <a:r>
                        <a:rPr lang="en-US" dirty="0" smtClean="0"/>
                        <a:t>text-transform</a:t>
                      </a:r>
                      <a:endParaRPr lang="en-US" dirty="0"/>
                    </a:p>
                  </a:txBody>
                  <a:tcPr/>
                </a:tc>
                <a:tc>
                  <a:txBody>
                    <a:bodyPr/>
                    <a:lstStyle/>
                    <a:p>
                      <a:r>
                        <a:rPr kumimoji="0" lang="en-US" b="0" i="0" kern="1200" dirty="0" smtClean="0">
                          <a:solidFill>
                            <a:schemeClr val="dk1"/>
                          </a:solidFill>
                          <a:latin typeface="+mn-lt"/>
                          <a:ea typeface="+mn-ea"/>
                          <a:cs typeface="+mn-cs"/>
                        </a:rPr>
                        <a:t>It can be used to turn everything into uppercase or lowercase letters, or capitalize the first letter of each word</a:t>
                      </a:r>
                      <a:endParaRPr lang="en-US" dirty="0"/>
                    </a:p>
                  </a:txBody>
                  <a:tcPr/>
                </a:tc>
              </a:tr>
              <a:tr h="579120">
                <a:tc rowSpan="5">
                  <a:txBody>
                    <a:bodyPr/>
                    <a:lstStyle/>
                    <a:p>
                      <a:r>
                        <a:rPr lang="en-US" dirty="0" smtClean="0"/>
                        <a:t>Text Spacing</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b="0" i="0" kern="1200" dirty="0" smtClean="0">
                          <a:solidFill>
                            <a:schemeClr val="dk1"/>
                          </a:solidFill>
                          <a:latin typeface="+mn-lt"/>
                          <a:ea typeface="+mn-ea"/>
                          <a:cs typeface="+mn-cs"/>
                        </a:rPr>
                        <a:t>text-indent</a:t>
                      </a:r>
                    </a:p>
                  </a:txBody>
                  <a:tcPr/>
                </a:tc>
                <a:tc>
                  <a:txBody>
                    <a:bodyPr/>
                    <a:lstStyle/>
                    <a:p>
                      <a:r>
                        <a:rPr kumimoji="0" lang="en-US" b="0" i="0" kern="1200" dirty="0" smtClean="0">
                          <a:solidFill>
                            <a:schemeClr val="dk1"/>
                          </a:solidFill>
                          <a:latin typeface="+mn-lt"/>
                          <a:ea typeface="+mn-ea"/>
                          <a:cs typeface="+mn-cs"/>
                        </a:rPr>
                        <a:t>specify the indentation of the first line of a text</a:t>
                      </a:r>
                      <a:endParaRPr lang="en-US" dirty="0"/>
                    </a:p>
                  </a:txBody>
                  <a:tcPr/>
                </a:tc>
              </a:tr>
              <a:tr h="579120">
                <a:tc vMerge="1">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b="0" i="0" kern="1200" dirty="0" smtClean="0">
                          <a:solidFill>
                            <a:schemeClr val="dk1"/>
                          </a:solidFill>
                          <a:latin typeface="+mn-lt"/>
                          <a:ea typeface="+mn-ea"/>
                          <a:cs typeface="+mn-cs"/>
                        </a:rPr>
                        <a:t>letter-spacing</a:t>
                      </a:r>
                    </a:p>
                  </a:txBody>
                  <a:tcPr/>
                </a:tc>
                <a:tc>
                  <a:txBody>
                    <a:bodyPr/>
                    <a:lstStyle/>
                    <a:p>
                      <a:r>
                        <a:rPr kumimoji="0" lang="en-US" b="0" i="0" kern="1200" dirty="0" smtClean="0">
                          <a:solidFill>
                            <a:schemeClr val="dk1"/>
                          </a:solidFill>
                          <a:latin typeface="+mn-lt"/>
                          <a:ea typeface="+mn-ea"/>
                          <a:cs typeface="+mn-cs"/>
                        </a:rPr>
                        <a:t>specify the space between the characters in a text</a:t>
                      </a:r>
                      <a:endParaRPr lang="en-US" dirty="0"/>
                    </a:p>
                  </a:txBody>
                  <a:tcPr/>
                </a:tc>
              </a:tr>
              <a:tr h="579120">
                <a:tc vMerge="1">
                  <a:txBody>
                    <a:bodyPr/>
                    <a:lstStyle/>
                    <a:p>
                      <a:endParaRPr lang="en-US" dirty="0"/>
                    </a:p>
                  </a:txBody>
                  <a:tcPr/>
                </a:tc>
                <a:tc>
                  <a:txBody>
                    <a:bodyPr/>
                    <a:lstStyle/>
                    <a:p>
                      <a:r>
                        <a:rPr kumimoji="0" lang="en-US" b="0" i="0" kern="1200" dirty="0" smtClean="0">
                          <a:solidFill>
                            <a:schemeClr val="dk1"/>
                          </a:solidFill>
                          <a:latin typeface="+mn-lt"/>
                          <a:ea typeface="+mn-ea"/>
                          <a:cs typeface="+mn-cs"/>
                        </a:rPr>
                        <a:t>line-height</a:t>
                      </a:r>
                      <a:endParaRPr lang="en-US" dirty="0"/>
                    </a:p>
                  </a:txBody>
                  <a:tcPr/>
                </a:tc>
                <a:tc>
                  <a:txBody>
                    <a:bodyPr/>
                    <a:lstStyle/>
                    <a:p>
                      <a:r>
                        <a:rPr kumimoji="0" lang="en-US" b="0" i="0" kern="1200" dirty="0" smtClean="0">
                          <a:solidFill>
                            <a:schemeClr val="dk1"/>
                          </a:solidFill>
                          <a:latin typeface="+mn-lt"/>
                          <a:ea typeface="+mn-ea"/>
                          <a:cs typeface="+mn-cs"/>
                        </a:rPr>
                        <a:t>specify the space between lines</a:t>
                      </a:r>
                      <a:endParaRPr lang="en-US" dirty="0"/>
                    </a:p>
                  </a:txBody>
                  <a:tcPr/>
                </a:tc>
              </a:tr>
              <a:tr h="579120">
                <a:tc vMerge="1">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b="0" i="0" kern="1200" dirty="0" smtClean="0">
                          <a:solidFill>
                            <a:schemeClr val="dk1"/>
                          </a:solidFill>
                          <a:latin typeface="+mn-lt"/>
                          <a:ea typeface="+mn-ea"/>
                          <a:cs typeface="+mn-cs"/>
                        </a:rPr>
                        <a:t>word-spacing</a:t>
                      </a:r>
                      <a:endParaRPr lang="en-US" dirty="0" smtClean="0"/>
                    </a:p>
                  </a:txBody>
                  <a:tcPr/>
                </a:tc>
                <a:tc>
                  <a:txBody>
                    <a:bodyPr/>
                    <a:lstStyle/>
                    <a:p>
                      <a:r>
                        <a:rPr kumimoji="0" lang="en-US" b="0" i="0" kern="1200" dirty="0" smtClean="0">
                          <a:solidFill>
                            <a:schemeClr val="dk1"/>
                          </a:solidFill>
                          <a:latin typeface="+mn-lt"/>
                          <a:ea typeface="+mn-ea"/>
                          <a:cs typeface="+mn-cs"/>
                        </a:rPr>
                        <a:t>specify the space between the words in a text</a:t>
                      </a:r>
                      <a:endParaRPr lang="en-US" dirty="0"/>
                    </a:p>
                  </a:txBody>
                  <a:tcPr/>
                </a:tc>
              </a:tr>
              <a:tr h="579120">
                <a:tc vMerge="1">
                  <a:txBody>
                    <a:bodyPr/>
                    <a:lstStyle/>
                    <a:p>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b="0" i="0" kern="1200" dirty="0" smtClean="0">
                          <a:solidFill>
                            <a:schemeClr val="dk1"/>
                          </a:solidFill>
                          <a:latin typeface="+mn-lt"/>
                          <a:ea typeface="+mn-ea"/>
                          <a:cs typeface="+mn-cs"/>
                        </a:rPr>
                        <a:t>white-space</a:t>
                      </a:r>
                      <a:endParaRPr lang="en-US" dirty="0" smtClean="0"/>
                    </a:p>
                  </a:txBody>
                  <a:tcPr/>
                </a:tc>
                <a:tc>
                  <a:txBody>
                    <a:bodyPr/>
                    <a:lstStyle/>
                    <a:p>
                      <a:r>
                        <a:rPr kumimoji="0" lang="en-US" b="0" i="0" kern="1200" dirty="0" smtClean="0">
                          <a:solidFill>
                            <a:schemeClr val="dk1"/>
                          </a:solidFill>
                          <a:latin typeface="+mn-lt"/>
                          <a:ea typeface="+mn-ea"/>
                          <a:cs typeface="+mn-cs"/>
                        </a:rPr>
                        <a:t>specifies how white-space inside an element is handled</a:t>
                      </a:r>
                      <a:endParaRPr lang="en-US" dirty="0"/>
                    </a:p>
                  </a:txBody>
                  <a:tcPr/>
                </a:tc>
              </a:tr>
              <a:tr h="579120">
                <a:tc>
                  <a:txBody>
                    <a:bodyPr/>
                    <a:lstStyle/>
                    <a:p>
                      <a:r>
                        <a:rPr lang="en-US" dirty="0" smtClean="0"/>
                        <a:t>Text Shadow</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text-shadow</a:t>
                      </a:r>
                    </a:p>
                  </a:txBody>
                  <a:tcPr/>
                </a:tc>
                <a:tc>
                  <a:txBody>
                    <a:bodyPr/>
                    <a:lstStyle/>
                    <a:p>
                      <a:r>
                        <a:rPr kumimoji="0" lang="en-US" b="0" i="0" kern="1200" dirty="0" smtClean="0">
                          <a:solidFill>
                            <a:schemeClr val="dk1"/>
                          </a:solidFill>
                          <a:latin typeface="+mn-lt"/>
                          <a:ea typeface="+mn-ea"/>
                          <a:cs typeface="+mn-cs"/>
                        </a:rPr>
                        <a:t>property adds shadow to text. In its simplest use, you only specify the horizontal shadow (2px) and the vertical shadow (2px)</a:t>
                      </a:r>
                      <a:endParaRPr lang="en-US" dirty="0"/>
                    </a:p>
                  </a:txBody>
                  <a:tcPr/>
                </a:tc>
              </a:tr>
            </a:tbl>
          </a:graphicData>
        </a:graphic>
      </p:graphicFrame>
    </p:spTree>
    <p:extLst>
      <p:ext uri="{BB962C8B-B14F-4D97-AF65-F5344CB8AC3E}">
        <p14:creationId xmlns:p14="http://schemas.microsoft.com/office/powerpoint/2010/main" val="23588121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CSS Font</a:t>
            </a:r>
            <a:endParaRPr lang="en-US" dirty="0"/>
          </a:p>
        </p:txBody>
      </p:sp>
      <p:sp>
        <p:nvSpPr>
          <p:cNvPr id="3" name="Content Placeholder 2"/>
          <p:cNvSpPr>
            <a:spLocks noGrp="1"/>
          </p:cNvSpPr>
          <p:nvPr>
            <p:ph idx="1"/>
          </p:nvPr>
        </p:nvSpPr>
        <p:spPr/>
        <p:txBody>
          <a:bodyPr>
            <a:normAutofit lnSpcReduction="10000"/>
          </a:bodyPr>
          <a:lstStyle/>
          <a:p>
            <a:r>
              <a:rPr lang="en-US" dirty="0" smtClean="0"/>
              <a:t>In CSS there are five generic font families:</a:t>
            </a:r>
          </a:p>
          <a:p>
            <a:pPr lvl="1"/>
            <a:r>
              <a:rPr lang="en-US" b="1" dirty="0" smtClean="0"/>
              <a:t>Serif</a:t>
            </a:r>
            <a:r>
              <a:rPr lang="en-US" dirty="0" smtClean="0"/>
              <a:t> fonts have a </a:t>
            </a:r>
            <a:r>
              <a:rPr lang="en-US" dirty="0" smtClean="0">
                <a:solidFill>
                  <a:srgbClr val="C00000"/>
                </a:solidFill>
              </a:rPr>
              <a:t>small stroke </a:t>
            </a:r>
            <a:r>
              <a:rPr lang="en-US" dirty="0" smtClean="0"/>
              <a:t>at the edges of each letter. They create a sense of formality and elegance.</a:t>
            </a:r>
          </a:p>
          <a:p>
            <a:pPr lvl="1"/>
            <a:r>
              <a:rPr lang="en-US" b="1" dirty="0" smtClean="0"/>
              <a:t>Sans-serif</a:t>
            </a:r>
            <a:r>
              <a:rPr lang="en-US" dirty="0" smtClean="0"/>
              <a:t> fonts have </a:t>
            </a:r>
            <a:r>
              <a:rPr lang="en-US" dirty="0" smtClean="0">
                <a:solidFill>
                  <a:srgbClr val="C00000"/>
                </a:solidFill>
              </a:rPr>
              <a:t>clean lines </a:t>
            </a:r>
            <a:r>
              <a:rPr lang="en-US" dirty="0" smtClean="0"/>
              <a:t>(no small strokes attached). They create a modern and minimalistic look.</a:t>
            </a:r>
          </a:p>
          <a:p>
            <a:pPr lvl="1"/>
            <a:r>
              <a:rPr lang="en-US" b="1" dirty="0" smtClean="0"/>
              <a:t>Monospace</a:t>
            </a:r>
            <a:r>
              <a:rPr lang="en-US" dirty="0" smtClean="0"/>
              <a:t> fonts - here</a:t>
            </a:r>
            <a:r>
              <a:rPr lang="en-US" dirty="0" smtClean="0">
                <a:latin typeface="+mj-lt"/>
              </a:rPr>
              <a:t> all </a:t>
            </a:r>
            <a:r>
              <a:rPr lang="en-US" dirty="0" smtClean="0"/>
              <a:t>the </a:t>
            </a:r>
            <a:r>
              <a:rPr lang="en-US" dirty="0" smtClean="0">
                <a:solidFill>
                  <a:srgbClr val="C00000"/>
                </a:solidFill>
              </a:rPr>
              <a:t>letters have the same fixed width</a:t>
            </a:r>
            <a:r>
              <a:rPr lang="en-US" dirty="0" smtClean="0"/>
              <a:t>. They create a mechanical look. </a:t>
            </a:r>
          </a:p>
          <a:p>
            <a:pPr lvl="1"/>
            <a:r>
              <a:rPr lang="en-US" b="1" dirty="0" smtClean="0"/>
              <a:t>Cursive</a:t>
            </a:r>
            <a:r>
              <a:rPr lang="en-US" dirty="0" smtClean="0"/>
              <a:t> fonts imitate </a:t>
            </a:r>
            <a:r>
              <a:rPr lang="en-US" dirty="0" smtClean="0">
                <a:solidFill>
                  <a:srgbClr val="C00000"/>
                </a:solidFill>
              </a:rPr>
              <a:t>human handwriting</a:t>
            </a:r>
            <a:r>
              <a:rPr lang="en-US" dirty="0" smtClean="0"/>
              <a:t>.</a:t>
            </a:r>
          </a:p>
          <a:p>
            <a:pPr lvl="1"/>
            <a:r>
              <a:rPr lang="en-US" b="1" dirty="0" smtClean="0"/>
              <a:t>Fantasy</a:t>
            </a:r>
            <a:r>
              <a:rPr lang="en-US" dirty="0" smtClean="0"/>
              <a:t> fonts are </a:t>
            </a:r>
            <a:r>
              <a:rPr lang="en-US" dirty="0" smtClean="0">
                <a:solidFill>
                  <a:srgbClr val="C00000"/>
                </a:solidFill>
              </a:rPr>
              <a:t>decorative</a:t>
            </a:r>
            <a:r>
              <a:rPr lang="en-US" dirty="0" smtClean="0"/>
              <a:t>/playful fonts.</a:t>
            </a:r>
          </a:p>
          <a:p>
            <a:pPr lvl="1"/>
            <a:r>
              <a:rPr lang="en-US" dirty="0" smtClean="0">
                <a:latin typeface="Algerian" panose="04020705040A02060702" pitchFamily="82" charset="0"/>
              </a:rPr>
              <a:t>check</a:t>
            </a:r>
          </a:p>
          <a:p>
            <a:endParaRPr lang="en-US" dirty="0"/>
          </a:p>
        </p:txBody>
      </p:sp>
    </p:spTree>
    <p:extLst>
      <p:ext uri="{BB962C8B-B14F-4D97-AF65-F5344CB8AC3E}">
        <p14:creationId xmlns:p14="http://schemas.microsoft.com/office/powerpoint/2010/main" val="340878481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85800"/>
          </a:xfrm>
        </p:spPr>
        <p:txBody>
          <a:bodyPr>
            <a:normAutofit fontScale="90000"/>
          </a:bodyPr>
          <a:lstStyle/>
          <a:p>
            <a:r>
              <a:rPr lang="en-US" dirty="0" smtClean="0"/>
              <a:t>Font Families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27473305"/>
              </p:ext>
            </p:extLst>
          </p:nvPr>
        </p:nvGraphicFramePr>
        <p:xfrm>
          <a:off x="228600" y="1066801"/>
          <a:ext cx="8763000" cy="5166358"/>
        </p:xfrm>
        <a:graphic>
          <a:graphicData uri="http://schemas.openxmlformats.org/drawingml/2006/table">
            <a:tbl>
              <a:tblPr firstRow="1" bandRow="1">
                <a:tableStyleId>{21E4AEA4-8DFA-4A89-87EB-49C32662AFE0}</a:tableStyleId>
              </a:tblPr>
              <a:tblGrid>
                <a:gridCol w="3200400"/>
                <a:gridCol w="5562600"/>
              </a:tblGrid>
              <a:tr h="402236">
                <a:tc>
                  <a:txBody>
                    <a:bodyPr/>
                    <a:lstStyle/>
                    <a:p>
                      <a:pPr algn="l" fontAlgn="t"/>
                      <a:r>
                        <a:rPr lang="en-US" dirty="0"/>
                        <a:t>Generic Font Family</a:t>
                      </a:r>
                    </a:p>
                  </a:txBody>
                  <a:tcPr marL="152400" marR="76200" marT="76200" marB="76200"/>
                </a:tc>
                <a:tc>
                  <a:txBody>
                    <a:bodyPr/>
                    <a:lstStyle/>
                    <a:p>
                      <a:pPr algn="l" fontAlgn="t"/>
                      <a:r>
                        <a:rPr lang="en-US" dirty="0"/>
                        <a:t>Examples of Font Names</a:t>
                      </a:r>
                    </a:p>
                  </a:txBody>
                  <a:tcPr marL="76200" marR="76200" marT="76200" marB="76200"/>
                </a:tc>
              </a:tr>
              <a:tr h="1097279">
                <a:tc>
                  <a:txBody>
                    <a:bodyPr/>
                    <a:lstStyle/>
                    <a:p>
                      <a:pPr algn="l" fontAlgn="t"/>
                      <a:r>
                        <a:rPr lang="en-US" dirty="0"/>
                        <a:t>Serif</a:t>
                      </a:r>
                    </a:p>
                  </a:txBody>
                  <a:tcPr marL="152400" marR="76200" marT="76200" marB="76200"/>
                </a:tc>
                <a:tc>
                  <a:txBody>
                    <a:bodyPr/>
                    <a:lstStyle/>
                    <a:p>
                      <a:pPr algn="l" fontAlgn="t"/>
                      <a:r>
                        <a:rPr lang="en-US" dirty="0">
                          <a:latin typeface="Times New Roman"/>
                        </a:rPr>
                        <a:t>Times New Roman</a:t>
                      </a:r>
                      <a:r>
                        <a:rPr lang="en-US" dirty="0"/>
                        <a:t/>
                      </a:r>
                      <a:br>
                        <a:rPr lang="en-US" dirty="0"/>
                      </a:br>
                      <a:r>
                        <a:rPr lang="en-US" dirty="0">
                          <a:latin typeface="Georgia"/>
                        </a:rPr>
                        <a:t>Georgia</a:t>
                      </a:r>
                      <a:r>
                        <a:rPr lang="en-US" dirty="0"/>
                        <a:t/>
                      </a:r>
                      <a:br>
                        <a:rPr lang="en-US" dirty="0"/>
                      </a:br>
                      <a:r>
                        <a:rPr lang="en-US" dirty="0" smtClean="0">
                          <a:latin typeface="Garamond"/>
                        </a:rPr>
                        <a:t>Garamond</a:t>
                      </a:r>
                    </a:p>
                  </a:txBody>
                  <a:tcPr marL="76200" marR="76200" marT="76200" marB="76200"/>
                </a:tc>
              </a:tr>
              <a:tr h="990599">
                <a:tc>
                  <a:txBody>
                    <a:bodyPr/>
                    <a:lstStyle/>
                    <a:p>
                      <a:pPr algn="l" fontAlgn="t"/>
                      <a:r>
                        <a:rPr lang="en-US" dirty="0"/>
                        <a:t>Sans-serif</a:t>
                      </a:r>
                    </a:p>
                  </a:txBody>
                  <a:tcPr marL="152400" marR="76200" marT="76200" marB="76200"/>
                </a:tc>
                <a:tc>
                  <a:txBody>
                    <a:bodyPr/>
                    <a:lstStyle/>
                    <a:p>
                      <a:pPr algn="l" fontAlgn="t"/>
                      <a:r>
                        <a:rPr lang="en-US" dirty="0">
                          <a:latin typeface="Arial"/>
                        </a:rPr>
                        <a:t>Arial</a:t>
                      </a:r>
                      <a:r>
                        <a:rPr lang="en-US" dirty="0"/>
                        <a:t/>
                      </a:r>
                      <a:br>
                        <a:rPr lang="en-US" dirty="0"/>
                      </a:br>
                      <a:r>
                        <a:rPr lang="en-US" dirty="0">
                          <a:latin typeface="Verdana"/>
                        </a:rPr>
                        <a:t>Verdana</a:t>
                      </a:r>
                      <a:r>
                        <a:rPr lang="en-US" dirty="0"/>
                        <a:t/>
                      </a:r>
                      <a:br>
                        <a:rPr lang="en-US" dirty="0"/>
                      </a:br>
                      <a:r>
                        <a:rPr lang="en-US" dirty="0" smtClean="0">
                          <a:latin typeface="Helvetica"/>
                        </a:rPr>
                        <a:t>Helvetica</a:t>
                      </a:r>
                      <a:endParaRPr lang="en-US" dirty="0"/>
                    </a:p>
                  </a:txBody>
                  <a:tcPr marL="76200" marR="76200" marT="76200" marB="76200"/>
                </a:tc>
              </a:tr>
              <a:tr h="919397">
                <a:tc>
                  <a:txBody>
                    <a:bodyPr/>
                    <a:lstStyle/>
                    <a:p>
                      <a:pPr algn="l" fontAlgn="t"/>
                      <a:r>
                        <a:rPr lang="en-US" dirty="0"/>
                        <a:t>Monospace</a:t>
                      </a:r>
                    </a:p>
                  </a:txBody>
                  <a:tcPr marL="152400" marR="76200" marT="76200" marB="76200"/>
                </a:tc>
                <a:tc>
                  <a:txBody>
                    <a:bodyPr/>
                    <a:lstStyle/>
                    <a:p>
                      <a:pPr algn="l" fontAlgn="t"/>
                      <a:r>
                        <a:rPr lang="en-US" dirty="0">
                          <a:latin typeface="Courier New"/>
                        </a:rPr>
                        <a:t>Courier New</a:t>
                      </a:r>
                      <a:r>
                        <a:rPr lang="en-US" dirty="0"/>
                        <a:t/>
                      </a:r>
                      <a:br>
                        <a:rPr lang="en-US" dirty="0"/>
                      </a:br>
                      <a:r>
                        <a:rPr lang="en-US" dirty="0">
                          <a:latin typeface="Lucida Console"/>
                        </a:rPr>
                        <a:t>Lucida Console</a:t>
                      </a:r>
                      <a:r>
                        <a:rPr lang="en-US" dirty="0"/>
                        <a:t/>
                      </a:r>
                      <a:br>
                        <a:rPr lang="en-US" dirty="0"/>
                      </a:br>
                      <a:r>
                        <a:rPr lang="en-US" dirty="0">
                          <a:latin typeface="Monaco"/>
                        </a:rPr>
                        <a:t>Monaco</a:t>
                      </a:r>
                      <a:endParaRPr lang="en-US" dirty="0"/>
                    </a:p>
                  </a:txBody>
                  <a:tcPr marL="76200" marR="76200" marT="76200" marB="76200"/>
                </a:tc>
              </a:tr>
              <a:tr h="919397">
                <a:tc>
                  <a:txBody>
                    <a:bodyPr/>
                    <a:lstStyle/>
                    <a:p>
                      <a:pPr algn="l" fontAlgn="t"/>
                      <a:r>
                        <a:rPr lang="en-US" dirty="0"/>
                        <a:t>Cursive</a:t>
                      </a:r>
                    </a:p>
                  </a:txBody>
                  <a:tcPr marL="152400" marR="76200" marT="76200" marB="76200"/>
                </a:tc>
                <a:tc>
                  <a:txBody>
                    <a:bodyPr/>
                    <a:lstStyle/>
                    <a:p>
                      <a:pPr algn="l" fontAlgn="t"/>
                      <a:r>
                        <a:rPr lang="en-US" dirty="0">
                          <a:latin typeface="Brush Script MT"/>
                        </a:rPr>
                        <a:t>Brush Script MT</a:t>
                      </a:r>
                      <a:r>
                        <a:rPr lang="en-US" dirty="0"/>
                        <a:t/>
                      </a:r>
                      <a:br>
                        <a:rPr lang="en-US" dirty="0"/>
                      </a:br>
                      <a:r>
                        <a:rPr lang="en-US" dirty="0">
                          <a:latin typeface="Lucida Handwriting"/>
                        </a:rPr>
                        <a:t>Lucida Handwriting</a:t>
                      </a:r>
                      <a:r>
                        <a:rPr lang="en-US" dirty="0"/>
                        <a:t/>
                      </a:r>
                      <a:br>
                        <a:rPr lang="en-US" dirty="0"/>
                      </a:br>
                      <a:endParaRPr lang="en-US" dirty="0"/>
                    </a:p>
                  </a:txBody>
                  <a:tcPr marL="76200" marR="76200" marT="76200" marB="76200"/>
                </a:tc>
              </a:tr>
              <a:tr h="660816">
                <a:tc>
                  <a:txBody>
                    <a:bodyPr/>
                    <a:lstStyle/>
                    <a:p>
                      <a:pPr algn="l" fontAlgn="t"/>
                      <a:r>
                        <a:rPr lang="en-US" dirty="0"/>
                        <a:t>Fantasy</a:t>
                      </a:r>
                    </a:p>
                  </a:txBody>
                  <a:tcPr marL="152400" marR="76200" marT="76200" marB="76200"/>
                </a:tc>
                <a:tc>
                  <a:txBody>
                    <a:bodyPr/>
                    <a:lstStyle/>
                    <a:p>
                      <a:pPr algn="l" fontAlgn="t"/>
                      <a:r>
                        <a:rPr lang="en-US" dirty="0">
                          <a:latin typeface="Copperplate"/>
                        </a:rPr>
                        <a:t>Copperplate</a:t>
                      </a:r>
                      <a:r>
                        <a:rPr lang="en-US" dirty="0"/>
                        <a:t/>
                      </a:r>
                      <a:br>
                        <a:rPr lang="en-US" dirty="0"/>
                      </a:br>
                      <a:r>
                        <a:rPr lang="en-US" dirty="0">
                          <a:latin typeface="Papyrus"/>
                        </a:rPr>
                        <a:t>Papyrus</a:t>
                      </a:r>
                      <a:endParaRPr lang="en-US" dirty="0"/>
                    </a:p>
                  </a:txBody>
                  <a:tcPr marL="76200" marR="76200" marT="76200" marB="76200"/>
                </a:tc>
              </a:tr>
            </a:tbl>
          </a:graphicData>
        </a:graphic>
      </p:graphicFrame>
    </p:spTree>
    <p:extLst>
      <p:ext uri="{BB962C8B-B14F-4D97-AF65-F5344CB8AC3E}">
        <p14:creationId xmlns:p14="http://schemas.microsoft.com/office/powerpoint/2010/main" val="3269411195"/>
      </p:ext>
    </p:extLst>
  </p:cSld>
  <p:clrMapOvr>
    <a:masterClrMapping/>
  </p:clrMapOvr>
</p:sld>
</file>

<file path=ppt/theme/_rels/them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image" Target="../media/image1.jpeg"/></Relationships>
</file>

<file path=ppt/theme/theme1.xml><?xml version="1.0" encoding="utf-8"?>
<a:theme xmlns:a="http://schemas.openxmlformats.org/drawingml/2006/main" name="Hardcover">
  <a:themeElements>
    <a:clrScheme name="Hardcover">
      <a:dk1>
        <a:sysClr val="windowText" lastClr="000000"/>
      </a:dk1>
      <a:lt1>
        <a:sysClr val="window" lastClr="FFFFFF"/>
      </a:lt1>
      <a:dk2>
        <a:srgbClr val="895D1D"/>
      </a:dk2>
      <a:lt2>
        <a:srgbClr val="ECE9C6"/>
      </a:lt2>
      <a:accent1>
        <a:srgbClr val="873624"/>
      </a:accent1>
      <a:accent2>
        <a:srgbClr val="D6862D"/>
      </a:accent2>
      <a:accent3>
        <a:srgbClr val="D0BE40"/>
      </a:accent3>
      <a:accent4>
        <a:srgbClr val="877F6C"/>
      </a:accent4>
      <a:accent5>
        <a:srgbClr val="972109"/>
      </a:accent5>
      <a:accent6>
        <a:srgbClr val="AEB795"/>
      </a:accent6>
      <a:hlink>
        <a:srgbClr val="CC9900"/>
      </a:hlink>
      <a:folHlink>
        <a:srgbClr val="B2B2B2"/>
      </a:folHlink>
    </a:clrScheme>
    <a:fontScheme name="Hardcover">
      <a:majorFont>
        <a:latin typeface="Book Antiqua"/>
        <a:ea typeface=""/>
        <a:cs typeface=""/>
        <a:font script="Grek" typeface="Times New Roman"/>
        <a:font script="Cyrl" typeface="Times New Roman"/>
        <a:font script="Jpan" typeface="HGS明朝E"/>
        <a:font script="Hang" typeface="궁서"/>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Book Antiqua"/>
        <a:ea typeface=""/>
        <a:cs typeface=""/>
        <a:font script="Grek" typeface="Times New Roman"/>
        <a:font script="Cyrl" typeface="Times New Roman"/>
        <a:font script="Jpan" typeface="HGS明朝E"/>
        <a:font script="Hang" typeface="돋움"/>
        <a:font script="Hans" typeface="宋体"/>
        <a:font script="Hant" typeface="新細明體"/>
        <a:font script="Arab" typeface="Times New Roman"/>
        <a:font script="Hebr" typeface="David"/>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Hardcover">
      <a:fillStyleLst>
        <a:solidFill>
          <a:schemeClr val="phClr"/>
        </a:solidFill>
        <a:solidFill>
          <a:schemeClr val="phClr">
            <a:tint val="68000"/>
            <a:shade val="94000"/>
            <a:satMod val="300000"/>
            <a:lumMod val="110000"/>
          </a:schemeClr>
        </a:solidFill>
        <a:gradFill rotWithShape="1">
          <a:gsLst>
            <a:gs pos="0">
              <a:schemeClr val="phClr">
                <a:tint val="94000"/>
                <a:satMod val="180000"/>
                <a:lumMod val="98000"/>
              </a:schemeClr>
            </a:gs>
            <a:gs pos="100000">
              <a:schemeClr val="phClr">
                <a:satMod val="130000"/>
              </a:schemeClr>
            </a:gs>
          </a:gsLst>
          <a:lin ang="5160000" scaled="0"/>
        </a:gradFill>
      </a:fillStyleLst>
      <a:lnStyleLst>
        <a:ln w="12700" cap="flat" cmpd="sng" algn="ctr">
          <a:solidFill>
            <a:schemeClr val="phClr">
              <a:shade val="90000"/>
              <a:lumMod val="90000"/>
            </a:schemeClr>
          </a:solidFill>
          <a:prstDash val="solid"/>
        </a:ln>
        <a:ln w="19050" cap="flat" cmpd="sng" algn="ctr">
          <a:solidFill>
            <a:schemeClr val="phClr">
              <a:shade val="75000"/>
              <a:lumMod val="90000"/>
            </a:schemeClr>
          </a:solidFill>
          <a:prstDash val="solid"/>
        </a:ln>
        <a:ln w="25400" cap="flat" cmpd="sng" algn="ctr">
          <a:solidFill>
            <a:schemeClr val="phClr"/>
          </a:solidFill>
          <a:prstDash val="solid"/>
        </a:ln>
      </a:lnStyleLst>
      <a:effectStyleLst>
        <a:effectStyle>
          <a:effectLst>
            <a:outerShdw blurRad="38100" dist="12700" dir="5400000" rotWithShape="0">
              <a:srgbClr val="000000">
                <a:alpha val="15000"/>
              </a:srgbClr>
            </a:outerShdw>
          </a:effectLst>
        </a:effectStyle>
        <a:effectStyle>
          <a:effectLst>
            <a:outerShdw blurRad="50800" dist="25400" dir="5400000" rotWithShape="0">
              <a:srgbClr val="000000">
                <a:alpha val="46000"/>
              </a:srgbClr>
            </a:outerShdw>
          </a:effectLst>
        </a:effectStyle>
        <a:effectStyle>
          <a:effectLst>
            <a:outerShdw blurRad="50800" dist="25400" dir="5400000" rotWithShape="0">
              <a:srgbClr val="000000">
                <a:alpha val="48000"/>
              </a:srgbClr>
            </a:outerShdw>
          </a:effectLst>
          <a:scene3d>
            <a:camera prst="orthographicFront">
              <a:rot lat="0" lon="0" rev="0"/>
            </a:camera>
            <a:lightRig rig="threePt" dir="tl">
              <a:rot lat="0" lon="0" rev="2400000"/>
            </a:lightRig>
          </a:scene3d>
          <a:sp3d>
            <a:bevelT w="25400" h="25400"/>
          </a:sp3d>
        </a:effectStyle>
      </a:effectStyleLst>
      <a:bgFillStyleLst>
        <a:solidFill>
          <a:schemeClr val="phClr">
            <a:tint val="96000"/>
            <a:lumMod val="110000"/>
          </a:schemeClr>
        </a:solidFill>
        <a:blipFill rotWithShape="1">
          <a:blip xmlns:r="http://schemas.openxmlformats.org/officeDocument/2006/relationships" r:embed="rId1">
            <a:duotone>
              <a:schemeClr val="phClr">
                <a:tint val="93000"/>
                <a:shade val="20000"/>
              </a:schemeClr>
              <a:schemeClr val="phClr">
                <a:tint val="90000"/>
                <a:shade val="85000"/>
                <a:satMod val="115000"/>
              </a:schemeClr>
            </a:duotone>
          </a:blip>
          <a:tile tx="0" ty="0" sx="60000" sy="60000" flip="none" algn="tl"/>
        </a:blipFill>
        <a:blipFill rotWithShape="1">
          <a:blip xmlns:r="http://schemas.openxmlformats.org/officeDocument/2006/relationships" r:embed="rId2">
            <a:duotone>
              <a:schemeClr val="phClr">
                <a:shade val="50000"/>
                <a:satMod val="340000"/>
                <a:lumMod val="40000"/>
              </a:schemeClr>
              <a:schemeClr val="phClr">
                <a:tint val="92000"/>
                <a:shade val="94000"/>
                <a:hueMod val="110000"/>
                <a:satMod val="236000"/>
                <a:lumMod val="120000"/>
              </a:schemeClr>
            </a:duotone>
          </a:blip>
          <a:stretch/>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Hardcover</Template>
  <TotalTime>7663</TotalTime>
  <Words>6094</Words>
  <Application>Microsoft Office PowerPoint</Application>
  <PresentationFormat>On-screen Show (4:3)</PresentationFormat>
  <Paragraphs>1490</Paragraphs>
  <Slides>202</Slides>
  <Notes>10</Notes>
  <HiddenSlides>0</HiddenSlides>
  <MMClips>0</MMClips>
  <ScaleCrop>false</ScaleCrop>
  <HeadingPairs>
    <vt:vector size="4" baseType="variant">
      <vt:variant>
        <vt:lpstr>Theme</vt:lpstr>
      </vt:variant>
      <vt:variant>
        <vt:i4>1</vt:i4>
      </vt:variant>
      <vt:variant>
        <vt:lpstr>Slide Titles</vt:lpstr>
      </vt:variant>
      <vt:variant>
        <vt:i4>202</vt:i4>
      </vt:variant>
    </vt:vector>
  </HeadingPairs>
  <TitlesOfParts>
    <vt:vector size="203" baseType="lpstr">
      <vt:lpstr>Hardcover</vt:lpstr>
      <vt:lpstr>WEB DESIGNING</vt:lpstr>
      <vt:lpstr>CONTENTS</vt:lpstr>
      <vt:lpstr>INTRODUCTION</vt:lpstr>
      <vt:lpstr>Web Designing VS Web Developing</vt:lpstr>
      <vt:lpstr>PowerPoint Presentation</vt:lpstr>
      <vt:lpstr>Types of Web Designs</vt:lpstr>
      <vt:lpstr>PowerPoint Presentation</vt:lpstr>
      <vt:lpstr>Web Designing Tools</vt:lpstr>
      <vt:lpstr>Technical Skills</vt:lpstr>
      <vt:lpstr>HTML5  Hyper-Text Markup Language</vt:lpstr>
      <vt:lpstr>Html - 5</vt:lpstr>
      <vt:lpstr>Html5 syntax</vt:lpstr>
      <vt:lpstr>What is a Tag?</vt:lpstr>
      <vt:lpstr>PowerPoint Presentation</vt:lpstr>
      <vt:lpstr>Html Elements</vt:lpstr>
      <vt:lpstr>PowerPoint Presentation</vt:lpstr>
      <vt:lpstr>HTML Headings</vt:lpstr>
      <vt:lpstr>Tags Used</vt:lpstr>
      <vt:lpstr>HTML Paragraphs</vt:lpstr>
      <vt:lpstr>PowerPoint Presentation</vt:lpstr>
      <vt:lpstr>HTML Formatting</vt:lpstr>
      <vt:lpstr>PowerPoint Presentation</vt:lpstr>
      <vt:lpstr>PowerPoint Presentation</vt:lpstr>
      <vt:lpstr>HTML Styles</vt:lpstr>
      <vt:lpstr>HTML Colors</vt:lpstr>
      <vt:lpstr>HTML Quotations</vt:lpstr>
      <vt:lpstr>Tags Used</vt:lpstr>
      <vt:lpstr>HTML Comments</vt:lpstr>
      <vt:lpstr>HyperLink Tag</vt:lpstr>
      <vt:lpstr>Attribute Used with &lt;a&gt;</vt:lpstr>
      <vt:lpstr>Media Tags</vt:lpstr>
      <vt:lpstr>Attributes used with Media Tags.</vt:lpstr>
      <vt:lpstr>Image Tag</vt:lpstr>
      <vt:lpstr>Attributes used with Image</vt:lpstr>
      <vt:lpstr>HTML Lists</vt:lpstr>
      <vt:lpstr>List Tags</vt:lpstr>
      <vt:lpstr>Attributes used with list tags</vt:lpstr>
      <vt:lpstr>Division Tag</vt:lpstr>
      <vt:lpstr>Mini Projects</vt:lpstr>
      <vt:lpstr>Mini Project</vt:lpstr>
      <vt:lpstr>Practice</vt:lpstr>
      <vt:lpstr>HTML Table</vt:lpstr>
      <vt:lpstr>Table Tags</vt:lpstr>
      <vt:lpstr>Attributes used with table</vt:lpstr>
      <vt:lpstr>Practice</vt:lpstr>
      <vt:lpstr>Practice </vt:lpstr>
      <vt:lpstr>HTML Forms</vt:lpstr>
      <vt:lpstr>Form Elements</vt:lpstr>
      <vt:lpstr>HTML Input Types</vt:lpstr>
      <vt:lpstr>PowerPoint Presentation</vt:lpstr>
      <vt:lpstr>PowerPoint Presentation</vt:lpstr>
      <vt:lpstr>PowerPoint Presentation</vt:lpstr>
      <vt:lpstr>Do a simple Registration Form using HTML</vt:lpstr>
      <vt:lpstr>Practice</vt:lpstr>
      <vt:lpstr>HTML Attributes</vt:lpstr>
      <vt:lpstr>HTML Classes</vt:lpstr>
      <vt:lpstr>Example</vt:lpstr>
      <vt:lpstr>HTML ID</vt:lpstr>
      <vt:lpstr>Example</vt:lpstr>
      <vt:lpstr>HTML Layout</vt:lpstr>
      <vt:lpstr>Layout Elements</vt:lpstr>
      <vt:lpstr>PowerPoint Presentation</vt:lpstr>
      <vt:lpstr>HTML Semantic</vt:lpstr>
      <vt:lpstr>PowerPoint Presentation</vt:lpstr>
      <vt:lpstr>HTML Responsive</vt:lpstr>
      <vt:lpstr>PowerPoint Presentation</vt:lpstr>
      <vt:lpstr>CSS3</vt:lpstr>
      <vt:lpstr>Introduction</vt:lpstr>
      <vt:lpstr>Ways to add CSS</vt:lpstr>
      <vt:lpstr>Inline CSS</vt:lpstr>
      <vt:lpstr>Internal CSS</vt:lpstr>
      <vt:lpstr>External CSS</vt:lpstr>
      <vt:lpstr>Syntax</vt:lpstr>
      <vt:lpstr>Comments</vt:lpstr>
      <vt:lpstr>Pre-Defined Colors</vt:lpstr>
      <vt:lpstr>CSS Colors</vt:lpstr>
      <vt:lpstr>CSS RGB Colors</vt:lpstr>
      <vt:lpstr>RGBA Value</vt:lpstr>
      <vt:lpstr>CSS Hex Value</vt:lpstr>
      <vt:lpstr>CSS HSL Value</vt:lpstr>
      <vt:lpstr>HSLA Color Values</vt:lpstr>
      <vt:lpstr>Backgrounds</vt:lpstr>
      <vt:lpstr>PowerPoint Presentation</vt:lpstr>
      <vt:lpstr>Border</vt:lpstr>
      <vt:lpstr>Borders in CSS</vt:lpstr>
      <vt:lpstr>CSS Outline</vt:lpstr>
      <vt:lpstr>Outline Properties </vt:lpstr>
      <vt:lpstr>Margins</vt:lpstr>
      <vt:lpstr>Properties</vt:lpstr>
      <vt:lpstr>Padding</vt:lpstr>
      <vt:lpstr>Padding Properties </vt:lpstr>
      <vt:lpstr>Practice</vt:lpstr>
      <vt:lpstr>Width and Height Properties</vt:lpstr>
      <vt:lpstr>Width/Height Properties</vt:lpstr>
      <vt:lpstr>CSS Text</vt:lpstr>
      <vt:lpstr>Text Properties</vt:lpstr>
      <vt:lpstr>PowerPoint Presentation</vt:lpstr>
      <vt:lpstr>CSS Font</vt:lpstr>
      <vt:lpstr>Font Families</vt:lpstr>
      <vt:lpstr>Font Properties</vt:lpstr>
      <vt:lpstr>CSS Links</vt:lpstr>
      <vt:lpstr>Properties</vt:lpstr>
      <vt:lpstr>CSS Tables</vt:lpstr>
      <vt:lpstr>Table Properties </vt:lpstr>
      <vt:lpstr>Table Styles</vt:lpstr>
      <vt:lpstr>CSS Display</vt:lpstr>
      <vt:lpstr>CSS Float</vt:lpstr>
      <vt:lpstr>Box Sizing</vt:lpstr>
      <vt:lpstr>Property</vt:lpstr>
      <vt:lpstr>CSS Images</vt:lpstr>
      <vt:lpstr>Responsive Images </vt:lpstr>
      <vt:lpstr>Center an Image</vt:lpstr>
      <vt:lpstr>Polaroid Images</vt:lpstr>
      <vt:lpstr>Transparent Images</vt:lpstr>
      <vt:lpstr>Filters in Images </vt:lpstr>
      <vt:lpstr>Properties Used</vt:lpstr>
      <vt:lpstr>Flip an Image</vt:lpstr>
      <vt:lpstr>CSS Pagination</vt:lpstr>
      <vt:lpstr>Properties</vt:lpstr>
      <vt:lpstr>CSS3 Buttons </vt:lpstr>
      <vt:lpstr>Transition</vt:lpstr>
      <vt:lpstr>Transition Timing Functions</vt:lpstr>
      <vt:lpstr>CSS3 Animations</vt:lpstr>
      <vt:lpstr>PowerPoint Presentation</vt:lpstr>
      <vt:lpstr>Animation Directions</vt:lpstr>
      <vt:lpstr>Animation Timing Function</vt:lpstr>
      <vt:lpstr>Animation Fill Mode</vt:lpstr>
      <vt:lpstr>Positions</vt:lpstr>
      <vt:lpstr>CSS Drop-Downs</vt:lpstr>
      <vt:lpstr>Responsive</vt:lpstr>
      <vt:lpstr>What is Media Query?</vt:lpstr>
      <vt:lpstr>Example</vt:lpstr>
      <vt:lpstr>Add a Breakpoint</vt:lpstr>
      <vt:lpstr>PowerPoint Presentation</vt:lpstr>
      <vt:lpstr>Mini Project</vt:lpstr>
      <vt:lpstr>BOOTSTRAP 4</vt:lpstr>
      <vt:lpstr>What is Bootstrap?</vt:lpstr>
      <vt:lpstr>Why Bootstrap?</vt:lpstr>
      <vt:lpstr>How to Use?</vt:lpstr>
      <vt:lpstr>Containers</vt:lpstr>
      <vt:lpstr>Padding, Margin </vt:lpstr>
      <vt:lpstr>Border</vt:lpstr>
      <vt:lpstr>PowerPoint Presentation</vt:lpstr>
      <vt:lpstr>Bootstrap Colors</vt:lpstr>
      <vt:lpstr>PowerPoint Presentation</vt:lpstr>
      <vt:lpstr>PowerPoint Presentation</vt:lpstr>
      <vt:lpstr>Alert Links</vt:lpstr>
      <vt:lpstr>Image Classes</vt:lpstr>
      <vt:lpstr>Jumbotron</vt:lpstr>
      <vt:lpstr>Display Headings</vt:lpstr>
      <vt:lpstr>Buttons</vt:lpstr>
      <vt:lpstr>Button Outlines</vt:lpstr>
      <vt:lpstr>Button Sizes</vt:lpstr>
      <vt:lpstr>Table classes</vt:lpstr>
      <vt:lpstr>Cards</vt:lpstr>
      <vt:lpstr>Basic Card</vt:lpstr>
      <vt:lpstr>Forms</vt:lpstr>
      <vt:lpstr>Grid System</vt:lpstr>
      <vt:lpstr>Class-row</vt:lpstr>
      <vt:lpstr>JavaScript</vt:lpstr>
      <vt:lpstr>Java script</vt:lpstr>
      <vt:lpstr>PowerPoint Presentation</vt:lpstr>
      <vt:lpstr>PowerPoint Presentation</vt:lpstr>
      <vt:lpstr>Linking JavaScript to html</vt:lpstr>
      <vt:lpstr>Linking Javascript to html</vt:lpstr>
      <vt:lpstr>JavaScript Output</vt:lpstr>
      <vt:lpstr>Java Script Keywords</vt:lpstr>
      <vt:lpstr>Variables</vt:lpstr>
      <vt:lpstr>Let, Const, and Var</vt:lpstr>
      <vt:lpstr>Rules for Naming A variable</vt:lpstr>
      <vt:lpstr>Comments</vt:lpstr>
      <vt:lpstr>Data Types</vt:lpstr>
      <vt:lpstr>Type Conversion</vt:lpstr>
      <vt:lpstr>Operators</vt:lpstr>
      <vt:lpstr>PowerPoint Presentation</vt:lpstr>
      <vt:lpstr>PowerPoint Presentation</vt:lpstr>
      <vt:lpstr>Decision Making Statements</vt:lpstr>
      <vt:lpstr>Switch Statement</vt:lpstr>
      <vt:lpstr>Looping Statements</vt:lpstr>
      <vt:lpstr>JavaScript Functions</vt:lpstr>
      <vt:lpstr>Arrays</vt:lpstr>
      <vt:lpstr>Array Methods</vt:lpstr>
      <vt:lpstr>Math</vt:lpstr>
      <vt:lpstr>Date</vt:lpstr>
      <vt:lpstr>Event Handling</vt:lpstr>
      <vt:lpstr>Some Important Events</vt:lpstr>
      <vt:lpstr>PowerPoint Presentation</vt:lpstr>
      <vt:lpstr>JQUERY</vt:lpstr>
      <vt:lpstr>Introduction</vt:lpstr>
      <vt:lpstr>Adding jQuery to Your Web Pages</vt:lpstr>
      <vt:lpstr>JQuery CDN</vt:lpstr>
      <vt:lpstr>Syntax</vt:lpstr>
      <vt:lpstr>Document Ready Event</vt:lpstr>
      <vt:lpstr>PowerPoint Presentation</vt:lpstr>
      <vt:lpstr>Examples</vt:lpstr>
      <vt:lpstr>Sample Program</vt:lpstr>
      <vt:lpstr>Fade Functions</vt:lpstr>
      <vt:lpstr>Slide Functions</vt:lpstr>
      <vt:lpstr>Animate</vt:lpstr>
      <vt:lpstr>SEO</vt:lpstr>
      <vt:lpstr>PowerPoint Presentation</vt:lpstr>
      <vt:lpstr>END</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WEB DESIGNING</dc:title>
  <dc:creator>admin</dc:creator>
  <cp:lastModifiedBy>admin</cp:lastModifiedBy>
  <cp:revision>437</cp:revision>
  <dcterms:created xsi:type="dcterms:W3CDTF">2006-08-16T00:00:00Z</dcterms:created>
  <dcterms:modified xsi:type="dcterms:W3CDTF">2024-08-30T07:03:16Z</dcterms:modified>
</cp:coreProperties>
</file>